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20" r:id="rId21"/>
    <p:sldId id="319" r:id="rId22"/>
    <p:sldId id="321" r:id="rId23"/>
    <p:sldId id="322" r:id="rId24"/>
    <p:sldId id="323" r:id="rId25"/>
    <p:sldId id="324" r:id="rId26"/>
    <p:sldId id="325" r:id="rId27"/>
    <p:sldId id="326" r:id="rId28"/>
    <p:sldId id="327" r:id="rId29"/>
    <p:sldId id="287" r:id="rId30"/>
    <p:sldId id="288" r:id="rId31"/>
    <p:sldId id="289" r:id="rId32"/>
    <p:sldId id="290" r:id="rId33"/>
    <p:sldId id="291" r:id="rId34"/>
    <p:sldId id="292" r:id="rId35"/>
    <p:sldId id="294" r:id="rId36"/>
    <p:sldId id="293" r:id="rId37"/>
    <p:sldId id="295" r:id="rId38"/>
    <p:sldId id="296" r:id="rId39"/>
    <p:sldId id="297" r:id="rId40"/>
    <p:sldId id="298" r:id="rId41"/>
    <p:sldId id="299" r:id="rId42"/>
    <p:sldId id="300"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257" r:id="rId59"/>
    <p:sldId id="258" r:id="rId60"/>
    <p:sldId id="259" r:id="rId61"/>
    <p:sldId id="260" r:id="rId62"/>
    <p:sldId id="261" r:id="rId63"/>
    <p:sldId id="262" r:id="rId64"/>
    <p:sldId id="263" r:id="rId65"/>
    <p:sldId id="264" r:id="rId66"/>
    <p:sldId id="265" r:id="rId67"/>
    <p:sldId id="266" r:id="rId68"/>
    <p:sldId id="335" r:id="rId69"/>
    <p:sldId id="336" r:id="rId70"/>
    <p:sldId id="337" r:id="rId71"/>
    <p:sldId id="338" r:id="rId72"/>
    <p:sldId id="339" r:id="rId73"/>
    <p:sldId id="340" r:id="rId74"/>
    <p:sldId id="341" r:id="rId75"/>
    <p:sldId id="342" r:id="rId76"/>
    <p:sldId id="343" r:id="rId77"/>
    <p:sldId id="328" r:id="rId78"/>
    <p:sldId id="329" r:id="rId79"/>
    <p:sldId id="330" r:id="rId80"/>
    <p:sldId id="331" r:id="rId81"/>
    <p:sldId id="332" r:id="rId82"/>
    <p:sldId id="333"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503" autoAdjust="0"/>
  </p:normalViewPr>
  <p:slideViewPr>
    <p:cSldViewPr snapToGrid="0">
      <p:cViewPr varScale="1">
        <p:scale>
          <a:sx n="62" d="100"/>
          <a:sy n="62" d="100"/>
        </p:scale>
        <p:origin x="24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80B7F-8BB1-4986-B44D-055F38AA2345}" type="datetimeFigureOut">
              <a:rPr lang="fr-FR" smtClean="0"/>
              <a:t>16/01/2025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32C64-088E-44C5-B01A-4B4033D36533}" type="slidenum">
              <a:rPr lang="fr-FR" smtClean="0"/>
              <a:t>‹N°›</a:t>
            </a:fld>
            <a:endParaRPr lang="fr-FR"/>
          </a:p>
        </p:txBody>
      </p:sp>
    </p:spTree>
    <p:extLst>
      <p:ext uri="{BB962C8B-B14F-4D97-AF65-F5344CB8AC3E}">
        <p14:creationId xmlns:p14="http://schemas.microsoft.com/office/powerpoint/2010/main" val="154936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1</a:t>
            </a:fld>
            <a:endParaRPr lang="fr-FR"/>
          </a:p>
        </p:txBody>
      </p:sp>
    </p:spTree>
    <p:extLst>
      <p:ext uri="{BB962C8B-B14F-4D97-AF65-F5344CB8AC3E}">
        <p14:creationId xmlns:p14="http://schemas.microsoft.com/office/powerpoint/2010/main" val="31328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fonctionne sur une architecture client-serveur</a:t>
            </a:r>
          </a:p>
          <a:p>
            <a:endParaRPr lang="fr-FR" dirty="0"/>
          </a:p>
          <a:p>
            <a:r>
              <a:rPr lang="fr-FR" dirty="0"/>
              <a:t>le client Docker communique avec le docteur </a:t>
            </a:r>
            <a:r>
              <a:rPr lang="fr-FR" dirty="0" err="1"/>
              <a:t>deamon</a:t>
            </a:r>
            <a:r>
              <a:rPr lang="fr-FR" dirty="0"/>
              <a:t> qui fait tourner le Docker Engine</a:t>
            </a:r>
          </a:p>
          <a:p>
            <a:endParaRPr lang="fr-FR" dirty="0"/>
          </a:p>
          <a:p>
            <a:r>
              <a:rPr lang="fr-FR" dirty="0"/>
              <a:t>le client Docker et le daemon Docker peuvent tourner sur la même machine comme sur des machines différentes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10</a:t>
            </a:fld>
            <a:endParaRPr lang="fr-FR"/>
          </a:p>
        </p:txBody>
      </p:sp>
    </p:spTree>
    <p:extLst>
      <p:ext uri="{BB962C8B-B14F-4D97-AF65-F5344CB8AC3E}">
        <p14:creationId xmlns:p14="http://schemas.microsoft.com/office/powerpoint/2010/main" val="3438090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maintenant passons à un concept important de Docker : Les images Docker</a:t>
            </a:r>
          </a:p>
          <a:p>
            <a:endParaRPr lang="fr-FR" dirty="0"/>
          </a:p>
          <a:p>
            <a:r>
              <a:rPr lang="fr-FR" dirty="0"/>
              <a:t>l'environnement d'</a:t>
            </a:r>
            <a:r>
              <a:rPr lang="fr-FR" dirty="0" err="1"/>
              <a:t>éxécution</a:t>
            </a:r>
            <a:r>
              <a:rPr lang="fr-FR" dirty="0"/>
              <a:t> d’un conteneur peut nécessiter l'empilement de plusieurs images l'image Docker est un </a:t>
            </a:r>
            <a:r>
              <a:rPr lang="fr-FR" dirty="0" err="1"/>
              <a:t>template</a:t>
            </a:r>
            <a:endParaRPr lang="fr-FR" dirty="0"/>
          </a:p>
          <a:p>
            <a:r>
              <a:rPr lang="fr-FR" dirty="0" err="1"/>
              <a:t>prêt-à-l'emploi</a:t>
            </a:r>
            <a:r>
              <a:rPr lang="fr-FR" dirty="0"/>
              <a:t> avec des instructions pour la création de conteneurs</a:t>
            </a:r>
          </a:p>
          <a:p>
            <a:endParaRPr lang="fr-FR" dirty="0"/>
          </a:p>
          <a:p>
            <a:r>
              <a:rPr lang="fr-FR" dirty="0"/>
              <a:t>On trouve à la base les composants nécessaires à Docker qui sont fournis par le noyau Linux de l'hôte</a:t>
            </a:r>
          </a:p>
          <a:p>
            <a:endParaRPr lang="fr-FR" dirty="0"/>
          </a:p>
          <a:p>
            <a:r>
              <a:rPr lang="fr-FR" dirty="0"/>
              <a:t>On va prendre un exemple de deux conteneurs avec des images différentes</a:t>
            </a:r>
          </a:p>
          <a:p>
            <a:endParaRPr lang="fr-FR" dirty="0"/>
          </a:p>
          <a:p>
            <a:r>
              <a:rPr lang="fr-FR" dirty="0"/>
              <a:t>Un avec Debian et un avec Ubuntu il est possible d'ajouter d'autres images</a:t>
            </a:r>
          </a:p>
          <a:p>
            <a:endParaRPr lang="fr-FR" dirty="0"/>
          </a:p>
          <a:p>
            <a:r>
              <a:rPr lang="fr-FR" dirty="0"/>
              <a:t>Sur le premier conteneur, on ajoute une image d'éditeur de textes </a:t>
            </a:r>
            <a:r>
              <a:rPr lang="fr-FR" dirty="0" err="1"/>
              <a:t>emacs</a:t>
            </a:r>
            <a:r>
              <a:rPr lang="fr-FR" dirty="0"/>
              <a:t> et une image de serveur web Nginx</a:t>
            </a:r>
          </a:p>
          <a:p>
            <a:endParaRPr lang="fr-FR" dirty="0"/>
          </a:p>
          <a:p>
            <a:r>
              <a:rPr lang="fr-FR" dirty="0"/>
              <a:t>Ii vous ne savez pas ce qu'un serveur web, sachez que j’ai aussi fait une vidéo sur le sujet!</a:t>
            </a:r>
          </a:p>
          <a:p>
            <a:endParaRPr lang="fr-FR" dirty="0"/>
          </a:p>
          <a:p>
            <a:r>
              <a:rPr lang="fr-FR" dirty="0"/>
              <a:t>il a noté qu'une image ne peut être modifiée directement,</a:t>
            </a:r>
          </a:p>
          <a:p>
            <a:endParaRPr lang="fr-FR" dirty="0"/>
          </a:p>
          <a:p>
            <a:r>
              <a:rPr lang="fr-FR" dirty="0"/>
              <a:t>elle est toujours en lecture seule et c'est pour cela qu'on trouve une dernière couche qui est la partie du conteneur accessible en écriture et qui</a:t>
            </a:r>
          </a:p>
          <a:p>
            <a:r>
              <a:rPr lang="fr-FR" dirty="0"/>
              <a:t>contiendra donc toutes les modifications apportées à l'application</a:t>
            </a:r>
          </a:p>
          <a:p>
            <a:endParaRPr lang="fr-FR" dirty="0"/>
          </a:p>
          <a:p>
            <a:r>
              <a:rPr lang="fr-FR" dirty="0"/>
              <a:t>Une image peut être construite à partir d'un Docker file</a:t>
            </a:r>
          </a:p>
          <a:p>
            <a:endParaRPr lang="fr-FR" dirty="0"/>
          </a:p>
          <a:p>
            <a:r>
              <a:rPr lang="fr-FR" dirty="0"/>
              <a:t>ou bien d'une image existante pour être récupérés sur un registre Docker</a:t>
            </a:r>
          </a:p>
          <a:p>
            <a:endParaRPr lang="fr-FR" dirty="0"/>
          </a:p>
          <a:p>
            <a:r>
              <a:rPr lang="fr-FR" dirty="0"/>
              <a:t>Ces registres sont accessibles depuis le Docker Hub qui est un dépôt public d'image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11</a:t>
            </a:fld>
            <a:endParaRPr lang="fr-FR"/>
          </a:p>
        </p:txBody>
      </p:sp>
    </p:spTree>
    <p:extLst>
      <p:ext uri="{BB962C8B-B14F-4D97-AF65-F5344CB8AC3E}">
        <p14:creationId xmlns:p14="http://schemas.microsoft.com/office/powerpoint/2010/main" val="1798479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comprendre comment tous ces éléments fonctionnent ensemble,</a:t>
            </a:r>
          </a:p>
          <a:p>
            <a:endParaRPr lang="fr-FR" dirty="0"/>
          </a:p>
          <a:p>
            <a:r>
              <a:rPr lang="fr-FR" dirty="0"/>
              <a:t>je vous montre le workflow de création d'un conteneur Docker</a:t>
            </a:r>
          </a:p>
          <a:p>
            <a:endParaRPr lang="fr-FR" dirty="0"/>
          </a:p>
          <a:p>
            <a:r>
              <a:rPr lang="fr-FR" dirty="0"/>
              <a:t>Lorsque je souhaite créer un conteneur j'ai la possibilité d'utiliser une image existante que je reprends du registre Docker</a:t>
            </a:r>
          </a:p>
          <a:p>
            <a:endParaRPr lang="fr-FR" dirty="0"/>
          </a:p>
          <a:p>
            <a:r>
              <a:rPr lang="fr-FR" dirty="0"/>
              <a:t>Je peux aussi créer l'image via le Docker file</a:t>
            </a:r>
          </a:p>
          <a:p>
            <a:endParaRPr lang="fr-FR" dirty="0"/>
          </a:p>
          <a:p>
            <a:r>
              <a:rPr lang="fr-FR" dirty="0"/>
              <a:t>Le Docker File est un fichier qui permet de construire une image Docker étape par étape et ceci de façon</a:t>
            </a:r>
          </a:p>
          <a:p>
            <a:r>
              <a:rPr lang="fr-FR" dirty="0"/>
              <a:t>automatisée</a:t>
            </a:r>
          </a:p>
          <a:p>
            <a:endParaRPr lang="fr-FR" dirty="0"/>
          </a:p>
          <a:p>
            <a:r>
              <a:rPr lang="fr-FR" dirty="0"/>
              <a:t>Le Docker engine exécute ensuite cette image pour créer un conteneur</a:t>
            </a:r>
          </a:p>
          <a:p>
            <a:endParaRPr lang="fr-FR" dirty="0"/>
          </a:p>
          <a:p>
            <a:r>
              <a:rPr lang="fr-FR" dirty="0"/>
              <a:t>Une fois que ces nouveaux conteneurs, je peux décider d'en faire</a:t>
            </a:r>
          </a:p>
          <a:p>
            <a:endParaRPr lang="fr-FR" dirty="0"/>
          </a:p>
          <a:p>
            <a:r>
              <a:rPr lang="fr-FR" dirty="0"/>
              <a:t>une nouvelle image que je fais stocker dans un registre</a:t>
            </a:r>
          </a:p>
          <a:p>
            <a:r>
              <a:rPr lang="fr-FR" dirty="0"/>
              <a:t>******</a:t>
            </a:r>
          </a:p>
          <a:p>
            <a:endParaRPr lang="fr-FR" dirty="0"/>
          </a:p>
          <a:p>
            <a:endParaRPr lang="fr-FR" dirty="0"/>
          </a:p>
          <a:p>
            <a:r>
              <a:rPr lang="fr-FR" dirty="0"/>
              <a:t>le conteneur est donc indépendant vis-à-vis de l'infrastructure</a:t>
            </a:r>
          </a:p>
          <a:p>
            <a:endParaRPr lang="fr-FR" dirty="0"/>
          </a:p>
          <a:p>
            <a:r>
              <a:rPr lang="fr-FR" dirty="0"/>
              <a:t>ce qui veut dire que les </a:t>
            </a:r>
            <a:r>
              <a:rPr lang="fr-FR" dirty="0" err="1"/>
              <a:t>sysadmins</a:t>
            </a:r>
            <a:r>
              <a:rPr lang="fr-FR" dirty="0"/>
              <a:t> n'ont plus qu'à installer</a:t>
            </a:r>
          </a:p>
          <a:p>
            <a:endParaRPr lang="fr-FR" dirty="0"/>
          </a:p>
          <a:p>
            <a:r>
              <a:rPr lang="fr-FR" dirty="0"/>
              <a:t>le conteneur sur n'importe quel serveur Linux</a:t>
            </a:r>
          </a:p>
          <a:p>
            <a:endParaRPr lang="fr-FR" dirty="0"/>
          </a:p>
          <a:p>
            <a:r>
              <a:rPr lang="fr-FR" dirty="0"/>
              <a:t>Les conteneurs sont plus facilement transportable entre serveurs Linux</a:t>
            </a:r>
          </a:p>
          <a:p>
            <a:endParaRPr lang="fr-FR" dirty="0"/>
          </a:p>
          <a:p>
            <a:r>
              <a:rPr lang="fr-FR" dirty="0"/>
              <a:t>ce qui facilite grandement le travail des admin systèmes</a:t>
            </a:r>
          </a:p>
          <a:p>
            <a:endParaRPr lang="fr-FR" dirty="0"/>
          </a:p>
          <a:p>
            <a:r>
              <a:rPr lang="fr-FR" dirty="0"/>
              <a:t>Puisqu'ils n'ont plus besoin de gérer telle ou telle version de logiciels, de librairies et sur l'ensemble de leurs serveurs</a:t>
            </a:r>
          </a:p>
          <a:p>
            <a:endParaRPr lang="fr-FR" dirty="0"/>
          </a:p>
          <a:p>
            <a:r>
              <a:rPr lang="fr-FR" dirty="0"/>
              <a:t>Docker permet donc de transporter une application de façon fluide entre les environnements c'est-à-dire depuis l'environnement de développement</a:t>
            </a:r>
          </a:p>
          <a:p>
            <a:endParaRPr lang="fr-FR" dirty="0"/>
          </a:p>
          <a:p>
            <a:r>
              <a:rPr lang="fr-FR" dirty="0"/>
              <a:t>jusqu'à l'environnement de production et inversement</a:t>
            </a:r>
          </a:p>
          <a:p>
            <a:endParaRPr lang="fr-FR" dirty="0"/>
          </a:p>
          <a:p>
            <a:r>
              <a:rPr lang="fr-FR" dirty="0"/>
              <a:t>c'est d'ailleurs pour ça que l'on associe souvent Docker et DevOps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12</a:t>
            </a:fld>
            <a:endParaRPr lang="fr-FR"/>
          </a:p>
        </p:txBody>
      </p:sp>
    </p:spTree>
    <p:extLst>
      <p:ext uri="{BB962C8B-B14F-4D97-AF65-F5344CB8AC3E}">
        <p14:creationId xmlns:p14="http://schemas.microsoft.com/office/powerpoint/2010/main" val="258296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Kubernetes</a:t>
            </a:r>
            <a:endParaRPr lang="fr-FR" dirty="0"/>
          </a:p>
          <a:p>
            <a:endParaRPr lang="fr-FR" dirty="0"/>
          </a:p>
          <a:p>
            <a:r>
              <a:rPr lang="fr-FR" dirty="0"/>
              <a:t>C'est l'orchestrateur le plus populaire pour la gestion des conteneurs et pour la petite histoire en fait </a:t>
            </a:r>
            <a:r>
              <a:rPr lang="fr-FR" dirty="0" err="1"/>
              <a:t>Kubernetes</a:t>
            </a:r>
            <a:r>
              <a:rPr lang="fr-FR" dirty="0"/>
              <a:t> a été créé par Google qui l'ont ensuite donnée à la Cloud</a:t>
            </a:r>
          </a:p>
          <a:p>
            <a:r>
              <a:rPr lang="fr-FR" dirty="0"/>
              <a:t>Natives </a:t>
            </a:r>
            <a:r>
              <a:rPr lang="fr-FR" dirty="0" err="1"/>
              <a:t>Computing</a:t>
            </a:r>
            <a:r>
              <a:rPr lang="fr-FR" dirty="0"/>
              <a:t> </a:t>
            </a:r>
            <a:r>
              <a:rPr lang="fr-FR" dirty="0" err="1"/>
              <a:t>Foundation</a:t>
            </a:r>
            <a:endParaRPr lang="fr-FR" dirty="0"/>
          </a:p>
          <a:p>
            <a:endParaRPr lang="fr-FR" dirty="0"/>
          </a:p>
          <a:p>
            <a:r>
              <a:rPr lang="fr-FR" dirty="0"/>
              <a:t>Du coup, maintenant c'est un outil open source </a:t>
            </a:r>
          </a:p>
          <a:p>
            <a:endParaRPr lang="fr-FR" dirty="0"/>
          </a:p>
          <a:p>
            <a:endParaRPr lang="fr-FR" dirty="0"/>
          </a:p>
          <a:p>
            <a:r>
              <a:rPr lang="fr-FR" dirty="0"/>
              <a:t>Pour comprendre ce qu'est </a:t>
            </a:r>
            <a:r>
              <a:rPr lang="fr-FR" dirty="0" err="1"/>
              <a:t>Kubernetes</a:t>
            </a:r>
            <a:r>
              <a:rPr lang="fr-FR" dirty="0"/>
              <a:t> il faut d'abord savoir ce qu'est un conteneur</a:t>
            </a:r>
          </a:p>
          <a:p>
            <a:endParaRPr lang="fr-FR" dirty="0"/>
          </a:p>
          <a:p>
            <a:r>
              <a:rPr lang="fr-FR" dirty="0"/>
              <a:t>En gros la virtualisation par conteneur est une méthode de cloisonnement au niveau de l'OS et est basé sur la technologie de virtualisation linux LXC (Linux Containers). Le principe est de faire</a:t>
            </a:r>
          </a:p>
          <a:p>
            <a:endParaRPr lang="fr-FR" dirty="0"/>
          </a:p>
          <a:p>
            <a:r>
              <a:rPr lang="fr-FR" dirty="0"/>
              <a:t>tourner des environnements Linux isolés les uns des autres dans des conteneurs tout en se partageant le même noyau</a:t>
            </a:r>
          </a:p>
          <a:p>
            <a:r>
              <a:rPr lang="fr-FR" dirty="0"/>
              <a:t>linux (le kernel),</a:t>
            </a:r>
          </a:p>
          <a:p>
            <a:endParaRPr lang="fr-FR" dirty="0"/>
          </a:p>
          <a:p>
            <a:r>
              <a:rPr lang="fr-FR" dirty="0"/>
              <a:t>Le conteneur virtualise seulement l'environnement d'exécution comme le processeur,</a:t>
            </a:r>
          </a:p>
          <a:p>
            <a:endParaRPr lang="fr-FR" dirty="0"/>
          </a:p>
          <a:p>
            <a:r>
              <a:rPr lang="fr-FR" dirty="0"/>
              <a:t>la mémoire vive ou le système de fichier) et ne virtualise pas toute la machine</a:t>
            </a:r>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13</a:t>
            </a:fld>
            <a:endParaRPr lang="fr-FR"/>
          </a:p>
        </p:txBody>
      </p:sp>
    </p:spTree>
    <p:extLst>
      <p:ext uri="{BB962C8B-B14F-4D97-AF65-F5344CB8AC3E}">
        <p14:creationId xmlns:p14="http://schemas.microsoft.com/office/powerpoint/2010/main" val="404323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r>
              <a:rPr lang="fr-FR" dirty="0"/>
              <a:t>notamment un nouvel os comme pour une VM.</a:t>
            </a:r>
          </a:p>
          <a:p>
            <a:r>
              <a:rPr lang="fr-FR" dirty="0"/>
              <a:t>Le conteneur est donc plus léger que la VM</a:t>
            </a:r>
          </a:p>
          <a:p>
            <a:endParaRPr lang="fr-FR" dirty="0"/>
          </a:p>
          <a:p>
            <a:r>
              <a:rPr lang="fr-FR" dirty="0"/>
              <a:t>ce qui permet de créer beaucoup plus de conteneurs que de VM sur un même serveur</a:t>
            </a:r>
          </a:p>
          <a:p>
            <a:endParaRPr lang="fr-FR" dirty="0"/>
          </a:p>
          <a:p>
            <a:r>
              <a:rPr lang="fr-FR" dirty="0"/>
              <a:t>Docker est un exemple de technologies de virtualisation par conteneur</a:t>
            </a:r>
          </a:p>
          <a:p>
            <a:endParaRPr lang="fr-FR" dirty="0"/>
          </a:p>
          <a:p>
            <a:r>
              <a:rPr lang="fr-FR" dirty="0"/>
              <a:t>A noter que pour le reste de la vidéo, je vais prendre l'exemple des conteneurs</a:t>
            </a:r>
          </a:p>
          <a:p>
            <a:endParaRPr lang="fr-FR" dirty="0"/>
          </a:p>
          <a:p>
            <a:r>
              <a:rPr lang="fr-FR" dirty="0"/>
              <a:t>Docker pour illustrer les fonctionnalités de </a:t>
            </a:r>
            <a:r>
              <a:rPr lang="fr-FR" dirty="0" err="1"/>
              <a:t>Kubernetes</a:t>
            </a:r>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14</a:t>
            </a:fld>
            <a:endParaRPr lang="fr-FR"/>
          </a:p>
        </p:txBody>
      </p:sp>
    </p:spTree>
    <p:extLst>
      <p:ext uri="{BB962C8B-B14F-4D97-AF65-F5344CB8AC3E}">
        <p14:creationId xmlns:p14="http://schemas.microsoft.com/office/powerpoint/2010/main" val="88309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un conteneur est fortement relié au kernel, le conteneur n'a pas conscience</a:t>
            </a:r>
          </a:p>
          <a:p>
            <a:endParaRPr lang="fr-FR" dirty="0"/>
          </a:p>
          <a:p>
            <a:r>
              <a:rPr lang="fr-FR" dirty="0"/>
              <a:t>de ce qui se passe en dehors de ce kernel et donc de la machine hôte,</a:t>
            </a:r>
          </a:p>
          <a:p>
            <a:endParaRPr lang="fr-FR" dirty="0"/>
          </a:p>
          <a:p>
            <a:r>
              <a:rPr lang="fr-FR" dirty="0"/>
              <a:t>c'est là que qu'</a:t>
            </a:r>
            <a:r>
              <a:rPr lang="fr-FR" dirty="0" err="1"/>
              <a:t>Kubernetes</a:t>
            </a:r>
            <a:r>
              <a:rPr lang="fr-FR" dirty="0"/>
              <a:t>  intervient c'est </a:t>
            </a:r>
            <a:r>
              <a:rPr lang="fr-FR" dirty="0" err="1"/>
              <a:t>Kubernetes</a:t>
            </a:r>
            <a:r>
              <a:rPr lang="fr-FR" dirty="0"/>
              <a:t> qui va apporter l'orchestration et la</a:t>
            </a:r>
          </a:p>
          <a:p>
            <a:r>
              <a:rPr lang="fr-FR" dirty="0"/>
              <a:t>gestion des conteneurs sur des clusters de serveurs dit autrement </a:t>
            </a:r>
            <a:r>
              <a:rPr lang="fr-FR" dirty="0" err="1"/>
              <a:t>Kubernetes</a:t>
            </a:r>
            <a:r>
              <a:rPr lang="fr-FR" dirty="0"/>
              <a:t> permet de prendre en charge plusieurs kernel et</a:t>
            </a:r>
          </a:p>
          <a:p>
            <a:r>
              <a:rPr lang="fr-FR" dirty="0"/>
              <a:t>donc de pouvoir gérer les conteneurs sur ces différents serveurs hôtes linux qu'ils soient physiques ou virtuels ou alors situées dans des</a:t>
            </a:r>
          </a:p>
          <a:p>
            <a:r>
              <a:rPr lang="fr-FR" dirty="0"/>
              <a:t>clubs public privé ou hybride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15</a:t>
            </a:fld>
            <a:endParaRPr lang="fr-FR"/>
          </a:p>
        </p:txBody>
      </p:sp>
    </p:spTree>
    <p:extLst>
      <p:ext uri="{BB962C8B-B14F-4D97-AF65-F5344CB8AC3E}">
        <p14:creationId xmlns:p14="http://schemas.microsoft.com/office/powerpoint/2010/main" val="4085242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fonctionnalités et d'orchestration de virtuels vous permettent de créer des services applicatifs que ce soit </a:t>
            </a:r>
            <a:r>
              <a:rPr lang="fr-FR" dirty="0" err="1"/>
              <a:t>Front-End</a:t>
            </a:r>
            <a:r>
              <a:rPr lang="fr-FR" dirty="0"/>
              <a:t> ou </a:t>
            </a:r>
            <a:r>
              <a:rPr lang="fr-FR" dirty="0" err="1"/>
              <a:t>Back-End</a:t>
            </a:r>
            <a:r>
              <a:rPr lang="fr-FR" dirty="0"/>
              <a:t> et ceci sur </a:t>
            </a:r>
            <a:r>
              <a:rPr lang="fr-FR" dirty="0" err="1"/>
              <a:t>ieurs</a:t>
            </a:r>
            <a:r>
              <a:rPr lang="fr-FR" dirty="0"/>
              <a:t> conteneurs</a:t>
            </a:r>
          </a:p>
          <a:p>
            <a:endParaRPr lang="fr-FR" dirty="0"/>
          </a:p>
          <a:p>
            <a:r>
              <a:rPr lang="fr-FR" dirty="0" err="1"/>
              <a:t>Kubernetes</a:t>
            </a:r>
            <a:r>
              <a:rPr lang="fr-FR" dirty="0"/>
              <a:t> permet aussi de planifier l'exécution de ces conteneurs dans un cluster, de</a:t>
            </a:r>
          </a:p>
          <a:p>
            <a:r>
              <a:rPr lang="fr-FR" dirty="0"/>
              <a:t>garantir leur intégrité au fil du temps</a:t>
            </a:r>
          </a:p>
          <a:p>
            <a:endParaRPr lang="fr-FR" dirty="0"/>
          </a:p>
          <a:p>
            <a:r>
              <a:rPr lang="fr-FR" dirty="0"/>
              <a:t> Et enfin d'assurer leur monitoring avec </a:t>
            </a:r>
            <a:r>
              <a:rPr lang="fr-FR" dirty="0" err="1"/>
              <a:t>Kubernetes</a:t>
            </a:r>
            <a:r>
              <a:rPr lang="fr-FR" dirty="0"/>
              <a:t>, le développeur n’a plus à s'occuper de la gestion des VM.</a:t>
            </a:r>
          </a:p>
          <a:p>
            <a:r>
              <a:rPr lang="fr-FR" dirty="0"/>
              <a:t>Il a à disposition directement son environnement d'exécution qui est le conteneur pour pouvoir y déployer son</a:t>
            </a:r>
          </a:p>
          <a:p>
            <a:endParaRPr lang="fr-FR" dirty="0"/>
          </a:p>
          <a:p>
            <a:r>
              <a:rPr lang="fr-FR" dirty="0"/>
              <a:t>Et c'est </a:t>
            </a:r>
            <a:r>
              <a:rPr lang="fr-FR" dirty="0" err="1"/>
              <a:t>Kubernetes</a:t>
            </a:r>
            <a:r>
              <a:rPr lang="fr-FR" dirty="0"/>
              <a:t> qui va s'occuper des couches infrastructure sous-jacente</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16</a:t>
            </a:fld>
            <a:endParaRPr lang="fr-FR"/>
          </a:p>
        </p:txBody>
      </p:sp>
    </p:spTree>
    <p:extLst>
      <p:ext uri="{BB962C8B-B14F-4D97-AF65-F5344CB8AC3E}">
        <p14:creationId xmlns:p14="http://schemas.microsoft.com/office/powerpoint/2010/main" val="3111337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Avec </a:t>
            </a:r>
            <a:r>
              <a:rPr lang="fr-FR" dirty="0" err="1"/>
              <a:t>Kubernetes</a:t>
            </a:r>
            <a:r>
              <a:rPr lang="fr-FR" dirty="0"/>
              <a:t>, le développeur n'a plus à s'occuper des </a:t>
            </a:r>
            <a:r>
              <a:rPr lang="fr-FR" dirty="0" err="1"/>
              <a:t>gcouches</a:t>
            </a:r>
            <a:r>
              <a:rPr lang="fr-FR" dirty="0"/>
              <a:t> d'infrastructure, il n'a pas</a:t>
            </a:r>
          </a:p>
          <a:p>
            <a:r>
              <a:rPr lang="fr-FR" dirty="0"/>
              <a:t>besoin de savoir où sont les applications</a:t>
            </a:r>
          </a:p>
          <a:p>
            <a:endParaRPr lang="fr-FR" dirty="0"/>
          </a:p>
          <a:p>
            <a:r>
              <a:rPr lang="fr-FR" dirty="0"/>
              <a:t>Et l'infrastructure sous jacente étant masqué pour le développeur</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17</a:t>
            </a:fld>
            <a:endParaRPr lang="fr-FR"/>
          </a:p>
        </p:txBody>
      </p:sp>
    </p:spTree>
    <p:extLst>
      <p:ext uri="{BB962C8B-B14F-4D97-AF65-F5344CB8AC3E}">
        <p14:creationId xmlns:p14="http://schemas.microsoft.com/office/powerpoint/2010/main" val="2488793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maintenant les composants majeurs de l'architecture de </a:t>
            </a:r>
            <a:r>
              <a:rPr lang="fr-FR" dirty="0" err="1"/>
              <a:t>Kubernetes</a:t>
            </a:r>
            <a:endParaRPr lang="fr-FR" dirty="0"/>
          </a:p>
          <a:p>
            <a:endParaRPr lang="fr-FR" dirty="0"/>
          </a:p>
          <a:p>
            <a:r>
              <a:rPr lang="fr-FR" dirty="0"/>
              <a:t>Il y a d'abord le </a:t>
            </a:r>
            <a:r>
              <a:rPr lang="fr-FR" dirty="0" err="1"/>
              <a:t>Kubernetes</a:t>
            </a:r>
            <a:r>
              <a:rPr lang="fr-FR" dirty="0"/>
              <a:t> master qui est le serveur contrôlant les </a:t>
            </a:r>
            <a:r>
              <a:rPr lang="fr-FR" dirty="0" err="1"/>
              <a:t>nodes</a:t>
            </a:r>
            <a:r>
              <a:rPr lang="fr-FR" dirty="0"/>
              <a:t> et les </a:t>
            </a:r>
            <a:r>
              <a:rPr lang="fr-FR" dirty="0" err="1"/>
              <a:t>nodes</a:t>
            </a:r>
            <a:r>
              <a:rPr lang="fr-FR" dirty="0"/>
              <a:t> sont des </a:t>
            </a:r>
            <a:r>
              <a:rPr lang="fr-FR" dirty="0" err="1"/>
              <a:t>noeuds</a:t>
            </a:r>
            <a:r>
              <a:rPr lang="fr-FR" dirty="0"/>
              <a:t> esclaves qui sont en fait des machines hébergeant</a:t>
            </a:r>
          </a:p>
          <a:p>
            <a:r>
              <a:rPr lang="fr-FR" dirty="0"/>
              <a:t>les hôtes docker qui exécutent les tâches qui leur sont assignées.</a:t>
            </a:r>
          </a:p>
          <a:p>
            <a:endParaRPr lang="fr-FR" dirty="0"/>
          </a:p>
          <a:p>
            <a:r>
              <a:rPr lang="fr-FR" dirty="0"/>
              <a:t>Au sein des </a:t>
            </a:r>
            <a:r>
              <a:rPr lang="fr-FR" dirty="0" err="1"/>
              <a:t>nodes</a:t>
            </a:r>
            <a:r>
              <a:rPr lang="fr-FR" dirty="0"/>
              <a:t> tournent des </a:t>
            </a:r>
            <a:r>
              <a:rPr lang="fr-FR" dirty="0" err="1"/>
              <a:t>pods</a:t>
            </a:r>
            <a:endParaRPr lang="fr-FR" dirty="0"/>
          </a:p>
          <a:p>
            <a:endParaRPr lang="fr-FR" dirty="0"/>
          </a:p>
          <a:p>
            <a:r>
              <a:rPr lang="fr-FR" dirty="0"/>
              <a:t>Le </a:t>
            </a:r>
            <a:r>
              <a:rPr lang="fr-FR" dirty="0" err="1"/>
              <a:t>pod</a:t>
            </a:r>
            <a:r>
              <a:rPr lang="fr-FR" dirty="0"/>
              <a:t> est un environnement d'exécution d'un ou de plusieurs conteneurs docker et c'est le master qui va dire quelle</a:t>
            </a:r>
          </a:p>
          <a:p>
            <a:r>
              <a:rPr lang="fr-FR" dirty="0" err="1"/>
              <a:t>node</a:t>
            </a:r>
            <a:r>
              <a:rPr lang="fr-FR" dirty="0"/>
              <a:t> va faire tourner un </a:t>
            </a:r>
            <a:r>
              <a:rPr lang="fr-FR" dirty="0" err="1"/>
              <a:t>pod</a:t>
            </a:r>
            <a:r>
              <a:rPr lang="fr-FR" dirty="0"/>
              <a:t> non ordonnancé en se basant sur la</a:t>
            </a:r>
          </a:p>
          <a:p>
            <a:r>
              <a:rPr lang="fr-FR" dirty="0"/>
              <a:t>disponibilité des ressources</a:t>
            </a:r>
          </a:p>
          <a:p>
            <a:endParaRPr lang="fr-FR" dirty="0"/>
          </a:p>
          <a:p>
            <a:r>
              <a:rPr lang="fr-FR" dirty="0"/>
              <a:t>Le master gère l'utilisation des ressources sur chaque </a:t>
            </a:r>
            <a:r>
              <a:rPr lang="fr-FR" dirty="0" err="1"/>
              <a:t>node</a:t>
            </a:r>
            <a:r>
              <a:rPr lang="fr-FR" dirty="0"/>
              <a:t> afin de s'assurer que la charge de travail n'est</a:t>
            </a:r>
          </a:p>
          <a:p>
            <a:r>
              <a:rPr lang="fr-FR" dirty="0"/>
              <a:t>pas en excès par rapport aux ressources disponibles pour accomplir cet objectif</a:t>
            </a:r>
          </a:p>
          <a:p>
            <a:r>
              <a:rPr lang="fr-FR" dirty="0"/>
              <a:t>que berné </a:t>
            </a:r>
            <a:r>
              <a:rPr lang="fr-FR" dirty="0" err="1"/>
              <a:t>tease</a:t>
            </a:r>
            <a:r>
              <a:rPr lang="fr-FR" dirty="0"/>
              <a:t> de connaître les ressources disponibles et celles actuellement assignées sur les serveurs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18</a:t>
            </a:fld>
            <a:endParaRPr lang="fr-FR"/>
          </a:p>
        </p:txBody>
      </p:sp>
    </p:spTree>
    <p:extLst>
      <p:ext uri="{BB962C8B-B14F-4D97-AF65-F5344CB8AC3E}">
        <p14:creationId xmlns:p14="http://schemas.microsoft.com/office/powerpoint/2010/main" val="2670878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ces informations sont apportées par les </a:t>
            </a:r>
            <a:r>
              <a:rPr lang="fr-FR" dirty="0" err="1"/>
              <a:t>kubelets</a:t>
            </a:r>
            <a:r>
              <a:rPr lang="fr-FR" dirty="0"/>
              <a:t>,</a:t>
            </a:r>
          </a:p>
          <a:p>
            <a:endParaRPr lang="fr-FR" dirty="0"/>
          </a:p>
          <a:p>
            <a:r>
              <a:rPr lang="fr-FR" dirty="0"/>
              <a:t>le </a:t>
            </a:r>
            <a:r>
              <a:rPr lang="fr-FR" dirty="0" err="1"/>
              <a:t>kubelet</a:t>
            </a:r>
            <a:r>
              <a:rPr lang="fr-FR" dirty="0"/>
              <a:t> est un composant exécuté sur des </a:t>
            </a:r>
            <a:r>
              <a:rPr lang="fr-FR" dirty="0" err="1"/>
              <a:t>noeuds</a:t>
            </a:r>
            <a:r>
              <a:rPr lang="fr-FR" dirty="0"/>
              <a:t> et qui s'assure que les conteneurs définies ont démarré et fonctionnent comme prévu.</a:t>
            </a:r>
          </a:p>
          <a:p>
            <a:endParaRPr lang="fr-FR" dirty="0"/>
          </a:p>
          <a:p>
            <a:r>
              <a:rPr lang="fr-FR" dirty="0"/>
              <a:t>S'il tombe, c'est le composant </a:t>
            </a:r>
            <a:r>
              <a:rPr lang="fr-FR" dirty="0" err="1"/>
              <a:t>Kubelet</a:t>
            </a:r>
            <a:r>
              <a:rPr lang="fr-FR" dirty="0"/>
              <a:t> qui va le signaler au master et</a:t>
            </a:r>
          </a:p>
          <a:p>
            <a:endParaRPr lang="fr-FR" dirty="0"/>
          </a:p>
          <a:p>
            <a:r>
              <a:rPr lang="fr-FR" dirty="0"/>
              <a:t>c'est justement le master qui vérifie le nombre de copies identiques demandées</a:t>
            </a:r>
          </a:p>
          <a:p>
            <a:endParaRPr lang="fr-FR" dirty="0"/>
          </a:p>
          <a:p>
            <a:r>
              <a:rPr lang="fr-FR" dirty="0"/>
              <a:t>d'un </a:t>
            </a:r>
            <a:r>
              <a:rPr lang="fr-FR" dirty="0" err="1"/>
              <a:t>pod</a:t>
            </a:r>
            <a:r>
              <a:rPr lang="fr-FR" dirty="0"/>
              <a:t> qui doivent s'exécuter dans le cluster, le master gère donc aussi la résilience des </a:t>
            </a:r>
            <a:r>
              <a:rPr lang="fr-FR" dirty="0" err="1"/>
              <a:t>pods</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19</a:t>
            </a:fld>
            <a:endParaRPr lang="fr-FR"/>
          </a:p>
        </p:txBody>
      </p:sp>
    </p:spTree>
    <p:extLst>
      <p:ext uri="{BB962C8B-B14F-4D97-AF65-F5344CB8AC3E}">
        <p14:creationId xmlns:p14="http://schemas.microsoft.com/office/powerpoint/2010/main" val="17333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avant de parler de Docker, il faut</a:t>
            </a:r>
          </a:p>
          <a:p>
            <a:r>
              <a:rPr lang="fr-FR" dirty="0"/>
              <a:t>d'abord comprendre</a:t>
            </a:r>
          </a:p>
          <a:p>
            <a:endParaRPr lang="fr-FR" dirty="0"/>
          </a:p>
          <a:p>
            <a:r>
              <a:rPr lang="fr-FR" dirty="0"/>
              <a:t>ce qu'est un conteneur</a:t>
            </a:r>
          </a:p>
          <a:p>
            <a:endParaRPr lang="fr-FR" dirty="0"/>
          </a:p>
          <a:p>
            <a:r>
              <a:rPr lang="fr-FR" dirty="0"/>
              <a:t>la virtualisation par conteneur se base</a:t>
            </a:r>
          </a:p>
          <a:p>
            <a:r>
              <a:rPr lang="fr-FR" dirty="0"/>
              <a:t>sur la virtualisation des linux LXC</a:t>
            </a:r>
          </a:p>
          <a:p>
            <a:endParaRPr lang="fr-FR" dirty="0"/>
          </a:p>
          <a:p>
            <a:r>
              <a:rPr lang="fr-FR" dirty="0"/>
              <a:t>(</a:t>
            </a:r>
            <a:r>
              <a:rPr lang="fr-FR" dirty="0" err="1"/>
              <a:t>LinuX</a:t>
            </a:r>
            <a:r>
              <a:rPr lang="fr-FR" dirty="0"/>
              <a:t> Containers)</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2</a:t>
            </a:fld>
            <a:endParaRPr lang="fr-FR"/>
          </a:p>
        </p:txBody>
      </p:sp>
    </p:spTree>
    <p:extLst>
      <p:ext uri="{BB962C8B-B14F-4D97-AF65-F5344CB8AC3E}">
        <p14:creationId xmlns:p14="http://schemas.microsoft.com/office/powerpoint/2010/main" val="225549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Prenons un exemple : disons que les deux premiers </a:t>
            </a:r>
            <a:r>
              <a:rPr lang="fr-FR" dirty="0" err="1"/>
              <a:t>pods</a:t>
            </a:r>
            <a:r>
              <a:rPr lang="fr-FR" dirty="0"/>
              <a:t> sur votre droite sont des répliques.</a:t>
            </a:r>
          </a:p>
          <a:p>
            <a:endParaRPr lang="fr-FR" dirty="0"/>
          </a:p>
          <a:p>
            <a:r>
              <a:rPr lang="fr-FR" dirty="0"/>
              <a:t>Ce modèle de </a:t>
            </a:r>
            <a:r>
              <a:rPr lang="fr-FR" dirty="0" err="1"/>
              <a:t>pod</a:t>
            </a:r>
            <a:r>
              <a:rPr lang="fr-FR" dirty="0"/>
              <a:t> a été défini dans le master comme devant être présent en double sur ce cluster</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20</a:t>
            </a:fld>
            <a:endParaRPr lang="fr-FR"/>
          </a:p>
        </p:txBody>
      </p:sp>
    </p:spTree>
    <p:extLst>
      <p:ext uri="{BB962C8B-B14F-4D97-AF65-F5344CB8AC3E}">
        <p14:creationId xmlns:p14="http://schemas.microsoft.com/office/powerpoint/2010/main" val="2513120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du coup si le </a:t>
            </a:r>
            <a:r>
              <a:rPr lang="fr-FR" dirty="0" err="1"/>
              <a:t>node</a:t>
            </a:r>
            <a:r>
              <a:rPr lang="fr-FR" dirty="0"/>
              <a:t> 2 tombe, </a:t>
            </a:r>
            <a:r>
              <a:rPr lang="fr-FR" dirty="0" err="1"/>
              <a:t>Kubernetes</a:t>
            </a:r>
            <a:r>
              <a:rPr lang="fr-FR" dirty="0"/>
              <a:t> va exécuter ce </a:t>
            </a:r>
            <a:r>
              <a:rPr lang="fr-FR" dirty="0" err="1"/>
              <a:t>pod</a:t>
            </a:r>
            <a:r>
              <a:rPr lang="fr-FR" dirty="0"/>
              <a:t> dans un autre </a:t>
            </a:r>
            <a:r>
              <a:rPr lang="fr-FR" dirty="0" err="1"/>
              <a:t>node</a:t>
            </a:r>
            <a:r>
              <a:rPr lang="fr-FR" dirty="0"/>
              <a:t> disponible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21</a:t>
            </a:fld>
            <a:endParaRPr lang="fr-FR"/>
          </a:p>
        </p:txBody>
      </p:sp>
    </p:spTree>
    <p:extLst>
      <p:ext uri="{BB962C8B-B14F-4D97-AF65-F5344CB8AC3E}">
        <p14:creationId xmlns:p14="http://schemas.microsoft.com/office/powerpoint/2010/main" val="3980630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scalabilité horizontale sera quant à elle réalisée en instanciant l'application dans de multiples </a:t>
            </a:r>
            <a:r>
              <a:rPr lang="fr-FR" dirty="0" err="1"/>
              <a:t>nodes</a:t>
            </a:r>
            <a:r>
              <a:rPr lang="fr-FR" dirty="0"/>
              <a:t> et maintenant on va voir plus en détail ce qu'il y a dans ces </a:t>
            </a:r>
            <a:r>
              <a:rPr lang="fr-FR" dirty="0" err="1"/>
              <a:t>nodes</a:t>
            </a:r>
            <a:r>
              <a:rPr lang="fr-FR" dirty="0"/>
              <a:t> :</a:t>
            </a:r>
          </a:p>
          <a:p>
            <a:endParaRPr lang="fr-FR" dirty="0"/>
          </a:p>
          <a:p>
            <a:r>
              <a:rPr lang="fr-FR" dirty="0"/>
              <a:t>le </a:t>
            </a:r>
            <a:r>
              <a:rPr lang="fr-FR" dirty="0" err="1"/>
              <a:t>pod</a:t>
            </a:r>
            <a:r>
              <a:rPr lang="fr-FR" dirty="0"/>
              <a:t> est donc un environnement d'exécution qui peut contenir un ou plusieurs conteneurs</a:t>
            </a:r>
          </a:p>
          <a:p>
            <a:endParaRPr lang="fr-FR" dirty="0"/>
          </a:p>
          <a:p>
            <a:r>
              <a:rPr lang="fr-FR" dirty="0"/>
              <a:t>Docker, on va déployer deux conteneurs sur un même poste s'il est nécessaire de partager les ressources locales.</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22</a:t>
            </a:fld>
            <a:endParaRPr lang="fr-FR"/>
          </a:p>
        </p:txBody>
      </p:sp>
    </p:spTree>
    <p:extLst>
      <p:ext uri="{BB962C8B-B14F-4D97-AF65-F5344CB8AC3E}">
        <p14:creationId xmlns:p14="http://schemas.microsoft.com/office/powerpoint/2010/main" val="3610836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effet tous les conteneurs d'un </a:t>
            </a:r>
            <a:r>
              <a:rPr lang="fr-FR" dirty="0" err="1"/>
              <a:t>pod</a:t>
            </a:r>
            <a:r>
              <a:rPr lang="fr-FR" dirty="0"/>
              <a:t> partagent une même adresse IP</a:t>
            </a:r>
          </a:p>
          <a:p>
            <a:endParaRPr lang="fr-FR" dirty="0"/>
          </a:p>
          <a:p>
            <a:r>
              <a:rPr lang="fr-FR" dirty="0"/>
              <a:t>les même pattes réseau et d'autres ressources du </a:t>
            </a:r>
            <a:r>
              <a:rPr lang="fr-FR" dirty="0" err="1"/>
              <a:t>pod</a:t>
            </a:r>
            <a:endParaRPr lang="fr-FR" dirty="0"/>
          </a:p>
          <a:p>
            <a:endParaRPr lang="fr-FR" dirty="0"/>
          </a:p>
          <a:p>
            <a:r>
              <a:rPr lang="fr-FR" dirty="0"/>
              <a:t>Autre notion importante, c'est celle du volume, c'est un espace de stockage accessible à tous les conteneurs sur un</a:t>
            </a:r>
          </a:p>
          <a:p>
            <a:r>
              <a:rPr lang="fr-FR" dirty="0" err="1"/>
              <a:t>pod</a:t>
            </a:r>
            <a:r>
              <a:rPr lang="fr-FR" dirty="0"/>
              <a:t> et il répond à deux besoins</a:t>
            </a:r>
          </a:p>
          <a:p>
            <a:endParaRPr lang="fr-FR" dirty="0"/>
          </a:p>
          <a:p>
            <a:r>
              <a:rPr lang="fr-FR" dirty="0"/>
              <a:t>Le premier est le besoin de préserver au delà du cycle de vie d'un conteneur</a:t>
            </a:r>
          </a:p>
          <a:p>
            <a:endParaRPr lang="fr-FR" dirty="0"/>
          </a:p>
          <a:p>
            <a:r>
              <a:rPr lang="fr-FR" dirty="0"/>
              <a:t>les données et fichiers. Un conteneur est éphémère donc</a:t>
            </a:r>
          </a:p>
          <a:p>
            <a:endParaRPr lang="fr-FR" dirty="0"/>
          </a:p>
          <a:p>
            <a:r>
              <a:rPr lang="fr-FR" dirty="0"/>
              <a:t>si les données utilisées par les conteneurs doivent être conservées au-delà du cycle de vie d'un conteneur,</a:t>
            </a:r>
          </a:p>
          <a:p>
            <a:r>
              <a:rPr lang="fr-FR" dirty="0"/>
              <a:t>ces données seront stockées dans le volume</a:t>
            </a:r>
          </a:p>
          <a:p>
            <a:endParaRPr lang="fr-FR" dirty="0"/>
          </a:p>
          <a:p>
            <a:r>
              <a:rPr lang="fr-FR" dirty="0"/>
              <a:t>Ensuite, le volume est nécessaire pour le partage des données entre deux conteneurs</a:t>
            </a:r>
          </a:p>
          <a:p>
            <a:endParaRPr lang="fr-FR" dirty="0"/>
          </a:p>
          <a:p>
            <a:r>
              <a:rPr lang="fr-FR" dirty="0"/>
              <a:t>Quand plusieurs conteneurs s'exécutent dans un même </a:t>
            </a:r>
            <a:r>
              <a:rPr lang="fr-FR" dirty="0" err="1"/>
              <a:t>node</a:t>
            </a:r>
            <a:r>
              <a:rPr lang="fr-FR" dirty="0"/>
              <a:t>,</a:t>
            </a:r>
          </a:p>
          <a:p>
            <a:endParaRPr lang="fr-FR" dirty="0"/>
          </a:p>
          <a:p>
            <a:r>
              <a:rPr lang="fr-FR" dirty="0"/>
              <a:t>il est souvent nécessaire de partager les fichiers et les données et ça s'est réalisé via le volume.</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23</a:t>
            </a:fld>
            <a:endParaRPr lang="fr-FR"/>
          </a:p>
        </p:txBody>
      </p:sp>
    </p:spTree>
    <p:extLst>
      <p:ext uri="{BB962C8B-B14F-4D97-AF65-F5344CB8AC3E}">
        <p14:creationId xmlns:p14="http://schemas.microsoft.com/office/powerpoint/2010/main" val="2305896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passons maintenant à la notion de service</a:t>
            </a:r>
          </a:p>
          <a:p>
            <a:endParaRPr lang="fr-FR" dirty="0"/>
          </a:p>
          <a:p>
            <a:r>
              <a:rPr lang="fr-FR" dirty="0"/>
              <a:t>Le service dans </a:t>
            </a:r>
            <a:r>
              <a:rPr lang="fr-FR" dirty="0" err="1"/>
              <a:t>Kubernetes</a:t>
            </a:r>
            <a:r>
              <a:rPr lang="fr-FR" dirty="0"/>
              <a:t> c'est un point d'entrée permettant un accès </a:t>
            </a:r>
            <a:r>
              <a:rPr lang="fr-FR" dirty="0" err="1"/>
              <a:t>load</a:t>
            </a:r>
            <a:r>
              <a:rPr lang="fr-FR" dirty="0"/>
              <a:t> balancé à un</a:t>
            </a:r>
          </a:p>
          <a:p>
            <a:r>
              <a:rPr lang="fr-FR" dirty="0"/>
              <a:t>groupe de conteneurs identiques</a:t>
            </a:r>
          </a:p>
          <a:p>
            <a:endParaRPr lang="fr-FR" dirty="0"/>
          </a:p>
          <a:p>
            <a:r>
              <a:rPr lang="fr-FR" dirty="0"/>
              <a:t>Autrement dit c'est une VIP (Virtual IP), </a:t>
            </a:r>
            <a:r>
              <a:rPr lang="fr-FR" dirty="0" err="1"/>
              <a:t>Kubernetes</a:t>
            </a:r>
            <a:r>
              <a:rPr lang="fr-FR" dirty="0"/>
              <a:t> va fournir un service de routage en assignant une</a:t>
            </a:r>
          </a:p>
          <a:p>
            <a:r>
              <a:rPr lang="fr-FR" dirty="0"/>
              <a:t>adresse IP et un nom de domaine à un service et va équilibrer la charge du trafic vers différents </a:t>
            </a:r>
            <a:r>
              <a:rPr lang="fr-FR" dirty="0" err="1"/>
              <a:t>nodes</a:t>
            </a:r>
            <a:r>
              <a:rPr lang="fr-FR" dirty="0"/>
              <a:t>.</a:t>
            </a:r>
          </a:p>
          <a:p>
            <a:endParaRPr lang="fr-FR" dirty="0"/>
          </a:p>
          <a:p>
            <a:r>
              <a:rPr lang="fr-FR" dirty="0"/>
              <a:t>Les requêtes de services sont alors transférés par </a:t>
            </a:r>
            <a:r>
              <a:rPr lang="fr-FR" dirty="0" err="1"/>
              <a:t>Kubernetes</a:t>
            </a:r>
            <a:r>
              <a:rPr lang="fr-FR" dirty="0"/>
              <a:t> vers des </a:t>
            </a:r>
            <a:r>
              <a:rPr lang="fr-FR" dirty="0" err="1"/>
              <a:t>pods</a:t>
            </a:r>
            <a:r>
              <a:rPr lang="fr-FR" dirty="0"/>
              <a:t> du service.</a:t>
            </a:r>
          </a:p>
          <a:p>
            <a:endParaRPr lang="fr-FR" dirty="0"/>
          </a:p>
          <a:p>
            <a:r>
              <a:rPr lang="fr-FR" dirty="0"/>
              <a:t>Ces services correspondent à des tiers applicatifs</a:t>
            </a:r>
          </a:p>
          <a:p>
            <a:endParaRPr lang="fr-FR" dirty="0"/>
          </a:p>
          <a:p>
            <a:r>
              <a:rPr lang="fr-FR" dirty="0"/>
              <a:t>c'est à dire frontend comme ici avec le serveur web ou backend avec le service BDD</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24</a:t>
            </a:fld>
            <a:endParaRPr lang="fr-FR"/>
          </a:p>
        </p:txBody>
      </p:sp>
    </p:spTree>
    <p:extLst>
      <p:ext uri="{BB962C8B-B14F-4D97-AF65-F5344CB8AC3E}">
        <p14:creationId xmlns:p14="http://schemas.microsoft.com/office/powerpoint/2010/main" val="187179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terminer, voyons comment tout ça marche</a:t>
            </a:r>
          </a:p>
          <a:p>
            <a:endParaRPr lang="fr-FR" dirty="0"/>
          </a:p>
          <a:p>
            <a:r>
              <a:rPr lang="fr-FR" dirty="0" err="1"/>
              <a:t>Kubernetes</a:t>
            </a:r>
            <a:r>
              <a:rPr lang="fr-FR" dirty="0"/>
              <a:t> s'exécute au dessus de l'OS et interagit avec les </a:t>
            </a:r>
            <a:r>
              <a:rPr lang="fr-FR" dirty="0" err="1"/>
              <a:t>pods</a:t>
            </a:r>
            <a:r>
              <a:rPr lang="fr-FR" dirty="0"/>
              <a:t> de conteneurs qui s'exécutent sur</a:t>
            </a:r>
          </a:p>
          <a:p>
            <a:r>
              <a:rPr lang="fr-FR" dirty="0"/>
              <a:t>les </a:t>
            </a:r>
            <a:r>
              <a:rPr lang="fr-FR" dirty="0" err="1"/>
              <a:t>noeuds</a:t>
            </a:r>
            <a:r>
              <a:rPr lang="fr-FR" dirty="0"/>
              <a:t>,</a:t>
            </a:r>
          </a:p>
          <a:p>
            <a:endParaRPr lang="fr-FR" dirty="0"/>
          </a:p>
          <a:p>
            <a:r>
              <a:rPr lang="fr-FR" dirty="0"/>
              <a:t>Le master </a:t>
            </a:r>
            <a:r>
              <a:rPr lang="fr-FR" dirty="0" err="1"/>
              <a:t>Kubernetes</a:t>
            </a:r>
            <a:r>
              <a:rPr lang="fr-FR" dirty="0"/>
              <a:t> reçoit les commandes de la part d’un administrateur ou d'une équipe DevOps et va relayer ces instructions aux </a:t>
            </a:r>
            <a:r>
              <a:rPr lang="fr-FR" dirty="0" err="1"/>
              <a:t>nodes</a:t>
            </a:r>
            <a:r>
              <a:rPr lang="fr-FR" dirty="0"/>
              <a:t>.</a:t>
            </a:r>
          </a:p>
          <a:p>
            <a:endParaRPr lang="fr-FR" dirty="0"/>
          </a:p>
          <a:p>
            <a:r>
              <a:rPr lang="fr-FR" dirty="0"/>
              <a:t>Ce système de transfert fonctionne avec des services</a:t>
            </a:r>
          </a:p>
          <a:p>
            <a:endParaRPr lang="fr-FR" dirty="0"/>
          </a:p>
          <a:p>
            <a:r>
              <a:rPr lang="fr-FR" dirty="0"/>
              <a:t>Le </a:t>
            </a:r>
            <a:r>
              <a:rPr lang="fr-FR" dirty="0" err="1"/>
              <a:t>noeud</a:t>
            </a:r>
            <a:r>
              <a:rPr lang="fr-FR" dirty="0"/>
              <a:t> le plus adapté pour cette tâche va être choisi automatiquement</a:t>
            </a:r>
          </a:p>
          <a:p>
            <a:endParaRPr lang="fr-FR" dirty="0"/>
          </a:p>
          <a:p>
            <a:r>
              <a:rPr lang="fr-FR" dirty="0"/>
              <a:t>Il va ensuite allouer les ressources aux </a:t>
            </a:r>
            <a:r>
              <a:rPr lang="fr-FR" dirty="0" err="1"/>
              <a:t>pods</a:t>
            </a:r>
            <a:r>
              <a:rPr lang="fr-FR" dirty="0"/>
              <a:t> désignés dans ce </a:t>
            </a:r>
            <a:r>
              <a:rPr lang="fr-FR" dirty="0" err="1"/>
              <a:t>noeud</a:t>
            </a:r>
            <a:endParaRPr lang="fr-FR" dirty="0"/>
          </a:p>
          <a:p>
            <a:endParaRPr lang="fr-FR" dirty="0"/>
          </a:p>
          <a:p>
            <a:r>
              <a:rPr lang="fr-FR" dirty="0"/>
              <a:t>pour qu'ils effectuent la tâche requise. Lorsque le master planifie un </a:t>
            </a:r>
            <a:r>
              <a:rPr lang="fr-FR" dirty="0" err="1"/>
              <a:t>pod</a:t>
            </a:r>
            <a:r>
              <a:rPr lang="fr-FR" dirty="0"/>
              <a:t> dans un </a:t>
            </a:r>
            <a:r>
              <a:rPr lang="fr-FR" dirty="0" err="1"/>
              <a:t>noeud</a:t>
            </a:r>
            <a:r>
              <a:rPr lang="fr-FR" dirty="0"/>
              <a:t>,</a:t>
            </a:r>
          </a:p>
          <a:p>
            <a:endParaRPr lang="fr-FR" dirty="0"/>
          </a:p>
          <a:p>
            <a:r>
              <a:rPr lang="fr-FR" dirty="0"/>
              <a:t>Le </a:t>
            </a:r>
            <a:r>
              <a:rPr lang="fr-FR" dirty="0" err="1"/>
              <a:t>kubelet</a:t>
            </a:r>
            <a:r>
              <a:rPr lang="fr-FR" dirty="0"/>
              <a:t> de ce </a:t>
            </a:r>
            <a:r>
              <a:rPr lang="fr-FR" dirty="0" err="1"/>
              <a:t>noeud</a:t>
            </a:r>
            <a:r>
              <a:rPr lang="fr-FR" dirty="0"/>
              <a:t> ordonne à Docker de lancer les conteneurs spécifiés et c'est Docker qui va</a:t>
            </a:r>
          </a:p>
          <a:p>
            <a:r>
              <a:rPr lang="fr-FR" dirty="0"/>
              <a:t>démarrer ou arrêter les conteneurs.</a:t>
            </a:r>
          </a:p>
          <a:p>
            <a:endParaRPr lang="fr-FR" dirty="0"/>
          </a:p>
          <a:p>
            <a:r>
              <a:rPr lang="fr-FR" dirty="0"/>
              <a:t>Le </a:t>
            </a:r>
            <a:r>
              <a:rPr lang="fr-FR" dirty="0" err="1"/>
              <a:t>kubelet</a:t>
            </a:r>
            <a:r>
              <a:rPr lang="fr-FR" dirty="0"/>
              <a:t> collecte ensuite en continu le statut de ces conteneurs via docker et rassemble ces informations sur le serveur Master.</a:t>
            </a:r>
          </a:p>
          <a:p>
            <a:endParaRPr lang="fr-FR" dirty="0"/>
          </a:p>
          <a:p>
            <a:r>
              <a:rPr lang="fr-FR" dirty="0"/>
              <a:t>on voit donc qu'avec </a:t>
            </a:r>
            <a:r>
              <a:rPr lang="fr-FR" dirty="0" err="1"/>
              <a:t>Kubernetes</a:t>
            </a:r>
            <a:r>
              <a:rPr lang="fr-FR" dirty="0"/>
              <a:t>, les ordres proviennent d'un système automatisé et non plus d'un administrateur qui va assigner manuellement des tâches à tous les </a:t>
            </a:r>
            <a:r>
              <a:rPr lang="fr-FR" dirty="0" err="1"/>
              <a:t>noeuds</a:t>
            </a:r>
            <a:r>
              <a:rPr lang="fr-FR" dirty="0"/>
              <a:t> pour chaque conteneur</a:t>
            </a:r>
          </a:p>
          <a:p>
            <a:endParaRPr lang="fr-FR" dirty="0"/>
          </a:p>
          <a:p>
            <a:r>
              <a:rPr lang="fr-FR" dirty="0"/>
              <a:t>Pour terminer, voici des exemples qui vous montrera l'importance de </a:t>
            </a:r>
            <a:r>
              <a:rPr lang="fr-FR" dirty="0" err="1"/>
              <a:t>Kubernetes</a:t>
            </a:r>
            <a:r>
              <a:rPr lang="fr-FR" dirty="0"/>
              <a:t> dans l'écosystème des conteneurs le premier exemple c'est AWS qui a intégré </a:t>
            </a:r>
            <a:r>
              <a:rPr lang="fr-FR" dirty="0" err="1"/>
              <a:t>Kubernetes</a:t>
            </a:r>
            <a:r>
              <a:rPr lang="fr-FR" dirty="0"/>
              <a:t> </a:t>
            </a:r>
            <a:r>
              <a:rPr lang="fr-FR" dirty="0" err="1"/>
              <a:t>commeservice</a:t>
            </a:r>
            <a:r>
              <a:rPr lang="fr-FR" dirty="0"/>
              <a:t> dans son catalogue s'</a:t>
            </a:r>
            <a:r>
              <a:rPr lang="fr-FR" dirty="0" err="1"/>
              <a:t>appnommé</a:t>
            </a:r>
            <a:r>
              <a:rPr lang="fr-FR" dirty="0"/>
              <a:t> </a:t>
            </a:r>
            <a:r>
              <a:rPr lang="fr-FR" dirty="0" err="1"/>
              <a:t>Elastic</a:t>
            </a:r>
            <a:endParaRPr lang="fr-FR" dirty="0"/>
          </a:p>
          <a:p>
            <a:r>
              <a:rPr lang="fr-FR" dirty="0" err="1"/>
              <a:t>Kubernetes</a:t>
            </a:r>
            <a:r>
              <a:rPr lang="fr-FR" dirty="0"/>
              <a:t> Service (EKS)</a:t>
            </a:r>
          </a:p>
          <a:p>
            <a:endParaRPr lang="fr-FR" dirty="0"/>
          </a:p>
          <a:p>
            <a:r>
              <a:rPr lang="fr-FR" dirty="0"/>
              <a:t>Autre exemple significatif : c'est Docker, qui a son propre orchestrateur maison qui s'appelle Docker </a:t>
            </a:r>
            <a:r>
              <a:rPr lang="fr-FR" dirty="0" err="1"/>
              <a:t>Swarm</a:t>
            </a:r>
            <a:r>
              <a:rPr lang="fr-FR" dirty="0"/>
              <a:t>, concurrent de </a:t>
            </a:r>
            <a:r>
              <a:rPr lang="fr-FR" dirty="0" err="1"/>
              <a:t>Kubernetes</a:t>
            </a:r>
            <a:r>
              <a:rPr lang="fr-FR" dirty="0"/>
              <a:t>,</a:t>
            </a:r>
          </a:p>
          <a:p>
            <a:endParaRPr lang="fr-FR" dirty="0"/>
          </a:p>
          <a:p>
            <a:r>
              <a:rPr lang="fr-FR" dirty="0"/>
              <a:t>Mais malgré tout, Docker laisse</a:t>
            </a:r>
          </a:p>
          <a:p>
            <a:endParaRPr lang="fr-FR" dirty="0"/>
          </a:p>
          <a:p>
            <a:r>
              <a:rPr lang="fr-FR" dirty="0"/>
              <a:t>la possibilité de choisir entre </a:t>
            </a:r>
            <a:r>
              <a:rPr lang="fr-FR" dirty="0" err="1"/>
              <a:t>Kubernetes</a:t>
            </a:r>
            <a:r>
              <a:rPr lang="fr-FR" dirty="0"/>
              <a:t> ou Docker </a:t>
            </a:r>
            <a:r>
              <a:rPr lang="fr-FR" dirty="0" err="1"/>
              <a:t>swarm</a:t>
            </a:r>
            <a:endParaRPr lang="fr-FR" dirty="0"/>
          </a:p>
          <a:p>
            <a:endParaRPr lang="fr-FR" dirty="0"/>
          </a:p>
          <a:p>
            <a:r>
              <a:rPr lang="fr-FR" dirty="0"/>
              <a:t>Enfin, </a:t>
            </a:r>
            <a:r>
              <a:rPr lang="fr-FR" dirty="0" err="1"/>
              <a:t>Redhat</a:t>
            </a:r>
            <a:r>
              <a:rPr lang="fr-FR" dirty="0"/>
              <a:t> l' intégré dans son offre de PaaS </a:t>
            </a:r>
            <a:r>
              <a:rPr lang="fr-FR" dirty="0" err="1"/>
              <a:t>Openshift</a:t>
            </a:r>
            <a:r>
              <a:rPr lang="fr-FR" dirty="0"/>
              <a:t> qui allie donc </a:t>
            </a:r>
            <a:r>
              <a:rPr lang="fr-FR" dirty="0" err="1"/>
              <a:t>Kubernetes</a:t>
            </a:r>
            <a:r>
              <a:rPr lang="fr-FR" dirty="0"/>
              <a:t> et Docker</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25</a:t>
            </a:fld>
            <a:endParaRPr lang="fr-FR"/>
          </a:p>
        </p:txBody>
      </p:sp>
    </p:spTree>
    <p:extLst>
      <p:ext uri="{BB962C8B-B14F-4D97-AF65-F5344CB8AC3E}">
        <p14:creationId xmlns:p14="http://schemas.microsoft.com/office/powerpoint/2010/main" val="3984459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26</a:t>
            </a:fld>
            <a:endParaRPr lang="fr-FR"/>
          </a:p>
        </p:txBody>
      </p:sp>
    </p:spTree>
    <p:extLst>
      <p:ext uri="{BB962C8B-B14F-4D97-AF65-F5344CB8AC3E}">
        <p14:creationId xmlns:p14="http://schemas.microsoft.com/office/powerpoint/2010/main" val="3575459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principe de l'Infrastructure as Code,</a:t>
            </a:r>
          </a:p>
          <a:p>
            <a:r>
              <a:rPr lang="fr-FR" dirty="0"/>
              <a:t>c'est de permettre aux développeurs de gérer  </a:t>
            </a:r>
          </a:p>
          <a:p>
            <a:endParaRPr lang="fr-FR" dirty="0"/>
          </a:p>
          <a:p>
            <a:r>
              <a:rPr lang="fr-FR" dirty="0"/>
              <a:t>l'infrastructure uniquement via du code!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29</a:t>
            </a:fld>
            <a:endParaRPr lang="fr-FR"/>
          </a:p>
        </p:txBody>
      </p:sp>
    </p:spTree>
    <p:extLst>
      <p:ext uri="{BB962C8B-B14F-4D97-AF65-F5344CB8AC3E}">
        <p14:creationId xmlns:p14="http://schemas.microsoft.com/office/powerpoint/2010/main" val="50213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l'Infrastructure as Code,  notamment ses grands principes et ses enjeux,</a:t>
            </a:r>
          </a:p>
          <a:p>
            <a:endParaRPr lang="fr-FR" dirty="0"/>
          </a:p>
          <a:p>
            <a:r>
              <a:rPr lang="fr-FR" dirty="0"/>
              <a:t>Le principe de l'infrastructure as code,  ou infrastructure programmable en français,   est de permettre aux développeurs de gérer </a:t>
            </a:r>
          </a:p>
          <a:p>
            <a:r>
              <a:rPr lang="fr-FR" dirty="0"/>
              <a:t>l'infrastructure uniquement avec du code,   le plus souvent sous forme de fichiers </a:t>
            </a:r>
          </a:p>
          <a:p>
            <a:r>
              <a:rPr lang="fr-FR" dirty="0"/>
              <a:t>de configuration ou de scripts. Et par   infrastructure, il faut comprendre les  couches basses du système d'information,  </a:t>
            </a:r>
          </a:p>
          <a:p>
            <a:endParaRPr lang="fr-FR" dirty="0"/>
          </a:p>
          <a:p>
            <a:r>
              <a:rPr lang="fr-FR" dirty="0"/>
              <a:t>comme les serveurs le réseau ou le stockage.</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30</a:t>
            </a:fld>
            <a:endParaRPr lang="fr-FR"/>
          </a:p>
        </p:txBody>
      </p:sp>
    </p:spTree>
    <p:extLst>
      <p:ext uri="{BB962C8B-B14F-4D97-AF65-F5344CB8AC3E}">
        <p14:creationId xmlns:p14="http://schemas.microsoft.com/office/powerpoint/2010/main" val="197672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Plus concrètement, les développeurs vont   décrire avec du code la configuration </a:t>
            </a:r>
          </a:p>
          <a:p>
            <a:r>
              <a:rPr lang="fr-FR" dirty="0"/>
              <a:t>voulue d'une infrastructure. Ensuite,   les outils d'infrastructure as code vont </a:t>
            </a:r>
          </a:p>
          <a:p>
            <a:r>
              <a:rPr lang="fr-FR" dirty="0"/>
              <a:t>automatiser le </a:t>
            </a:r>
            <a:r>
              <a:rPr lang="fr-FR" dirty="0" err="1"/>
              <a:t>provisionning</a:t>
            </a:r>
            <a:r>
              <a:rPr lang="fr-FR" dirty="0"/>
              <a:t>, la configuration,  et le déploiement de l'infrastructure.</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31</a:t>
            </a:fld>
            <a:endParaRPr lang="fr-FR"/>
          </a:p>
        </p:txBody>
      </p:sp>
    </p:spTree>
    <p:extLst>
      <p:ext uri="{BB962C8B-B14F-4D97-AF65-F5344CB8AC3E}">
        <p14:creationId xmlns:p14="http://schemas.microsoft.com/office/powerpoint/2010/main" val="3866516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Il s'agit d'une méthode de cloisonnement au niveau de l'OS</a:t>
            </a:r>
          </a:p>
          <a:p>
            <a:endParaRPr lang="fr-FR" dirty="0"/>
          </a:p>
          <a:p>
            <a:r>
              <a:rPr lang="fr-FR" dirty="0"/>
              <a:t>Le principe est de faire tourner des environnements Linux isolés les uns des autres dans des conteneurs partageant le même noyau</a:t>
            </a:r>
          </a:p>
          <a:p>
            <a:endParaRPr lang="fr-FR" dirty="0"/>
          </a:p>
          <a:p>
            <a:r>
              <a:rPr lang="fr-FR" dirty="0"/>
              <a:t>ce qui veut dire que contrairement aux machines virtuelles traditionnelles</a:t>
            </a:r>
          </a:p>
          <a:p>
            <a:endParaRPr lang="fr-FR" dirty="0"/>
          </a:p>
          <a:p>
            <a:r>
              <a:rPr lang="fr-FR" dirty="0"/>
              <a:t>Un conteneur l'inclut pas d’OS puisqu'il s'appuie sur les fonctionnalités de l'OS de la machine hôte</a:t>
            </a:r>
          </a:p>
          <a:p>
            <a:r>
              <a:rPr lang="fr-FR" dirty="0"/>
              <a:t> </a:t>
            </a:r>
          </a:p>
          <a:p>
            <a:r>
              <a:rPr lang="fr-FR" dirty="0"/>
              <a:t>Les conteneurs accède à l'OS hôte de manière totalement isolé</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3</a:t>
            </a:fld>
            <a:endParaRPr lang="fr-FR"/>
          </a:p>
        </p:txBody>
      </p:sp>
    </p:spTree>
    <p:extLst>
      <p:ext uri="{BB962C8B-B14F-4D97-AF65-F5344CB8AC3E}">
        <p14:creationId xmlns:p14="http://schemas.microsoft.com/office/powerpoint/2010/main" val="1124553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 façon générale, ces outils d'infrastructure  as code peuvent prendre en charge toutes </a:t>
            </a:r>
          </a:p>
          <a:p>
            <a:r>
              <a:rPr lang="fr-FR" dirty="0"/>
              <a:t>les actions pouvant être scriptés. </a:t>
            </a:r>
          </a:p>
          <a:p>
            <a:endParaRPr lang="fr-FR" dirty="0"/>
          </a:p>
          <a:p>
            <a:r>
              <a:rPr lang="fr-FR" dirty="0"/>
              <a:t>Ils peuvent ainsi instancier une ou plusieurs VM, ensuite les configurer, installer une base de données, un </a:t>
            </a:r>
          </a:p>
          <a:p>
            <a:r>
              <a:rPr lang="fr-FR" dirty="0"/>
              <a:t>serveur web ou un serveur d'application,  les isoler au niveau réseau,</a:t>
            </a:r>
          </a:p>
          <a:p>
            <a:r>
              <a:rPr lang="fr-FR" dirty="0"/>
              <a:t>réaliser la création des comptes  utilisateurs administrateurs et des comptes de services, mettre en place un </a:t>
            </a:r>
            <a:r>
              <a:rPr lang="fr-FR" dirty="0" err="1"/>
              <a:t>load</a:t>
            </a:r>
            <a:r>
              <a:rPr lang="fr-FR" dirty="0"/>
              <a:t> balancer  pour la répartition de charge, etc.</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32</a:t>
            </a:fld>
            <a:endParaRPr lang="fr-FR"/>
          </a:p>
        </p:txBody>
      </p:sp>
    </p:spTree>
    <p:extLst>
      <p:ext uri="{BB962C8B-B14F-4D97-AF65-F5344CB8AC3E}">
        <p14:creationId xmlns:p14="http://schemas.microsoft.com/office/powerpoint/2010/main" val="94415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Derrière l'infrastructure as code,  </a:t>
            </a:r>
          </a:p>
          <a:p>
            <a:endParaRPr lang="fr-FR" dirty="0"/>
          </a:p>
          <a:p>
            <a:r>
              <a:rPr lang="fr-FR" dirty="0"/>
              <a:t>il y a aussi des enjeux d'industrialisation. Toutes les tâches répétitives sont automatisées. </a:t>
            </a:r>
          </a:p>
          <a:p>
            <a:endParaRPr lang="fr-FR" dirty="0"/>
          </a:p>
          <a:p>
            <a:r>
              <a:rPr lang="fr-FR" dirty="0"/>
              <a:t>Les actions manuelles et leurs risques  d'erreurs sont alors supprimés. l'objectif  est de gagner en rapidité et en fiabilité.</a:t>
            </a:r>
          </a:p>
          <a:p>
            <a:endParaRPr lang="fr-FR" dirty="0"/>
          </a:p>
          <a:p>
            <a:r>
              <a:rPr lang="fr-FR" dirty="0"/>
              <a:t>Et c'est d'ailleurs pour cette logique forte  d'automatisation que l'infrastructure as code  est souvent associée au DevOps. Puisque l'un  des piliers clés du DevOps est la mise en </a:t>
            </a:r>
          </a:p>
          <a:p>
            <a:r>
              <a:rPr lang="fr-FR" dirty="0"/>
              <a:t>place d'un pipeline CI/CD dont l'objectif   est d'automatiser toutes les étapes qui peuvent </a:t>
            </a:r>
          </a:p>
          <a:p>
            <a:r>
              <a:rPr lang="fr-FR" dirty="0"/>
              <a:t>l'être jusqu'au déploiement en production. </a:t>
            </a:r>
          </a:p>
          <a:p>
            <a:endParaRPr lang="fr-FR" dirty="0"/>
          </a:p>
          <a:p>
            <a:r>
              <a:rPr lang="fr-FR" dirty="0"/>
              <a:t>Si vous  </a:t>
            </a:r>
          </a:p>
          <a:p>
            <a:endParaRPr lang="fr-FR" dirty="0"/>
          </a:p>
          <a:p>
            <a:r>
              <a:rPr lang="fr-FR" dirty="0"/>
              <a:t>voulez en savoir plus sur le DevOps.</a:t>
            </a:r>
          </a:p>
          <a:p>
            <a:r>
              <a:rPr lang="fr-FR" dirty="0"/>
              <a:t>Sachez que j'ai fait une vidéo  </a:t>
            </a:r>
          </a:p>
          <a:p>
            <a:endParaRPr lang="fr-FR" dirty="0"/>
          </a:p>
          <a:p>
            <a:r>
              <a:rPr lang="fr-FR" dirty="0"/>
              <a:t>dédiée sur le sujet sur ma chaîne!</a:t>
            </a:r>
          </a:p>
          <a:p>
            <a:r>
              <a:rPr lang="fr-FR" dirty="0"/>
              <a:t>Ensuite les outils d'infrastructure  </a:t>
            </a:r>
          </a:p>
          <a:p>
            <a:endParaRPr lang="fr-FR" dirty="0"/>
          </a:p>
          <a:p>
            <a:r>
              <a:rPr lang="fr-FR" dirty="0"/>
              <a:t>as code permettent de déployer et de détruire </a:t>
            </a:r>
          </a:p>
          <a:p>
            <a:r>
              <a:rPr lang="fr-FR" dirty="0"/>
              <a:t>à la volée les ressources dans le cloud et  </a:t>
            </a:r>
          </a:p>
          <a:p>
            <a:endParaRPr lang="fr-FR" dirty="0"/>
          </a:p>
          <a:p>
            <a:r>
              <a:rPr lang="fr-FR" dirty="0"/>
              <a:t>évidemment on peut aussi redéployer cette même </a:t>
            </a:r>
          </a:p>
          <a:p>
            <a:r>
              <a:rPr lang="fr-FR" dirty="0"/>
              <a:t>infrastructure en fonction du besoin. Implémenter  </a:t>
            </a:r>
          </a:p>
          <a:p>
            <a:endParaRPr lang="fr-FR" dirty="0"/>
          </a:p>
          <a:p>
            <a:r>
              <a:rPr lang="fr-FR" dirty="0"/>
              <a:t>une infrastructure as code permet donc de fournir </a:t>
            </a:r>
          </a:p>
          <a:p>
            <a:r>
              <a:rPr lang="fr-FR" dirty="0"/>
              <a:t>des environnements stable rapidement et à grande  </a:t>
            </a:r>
          </a:p>
          <a:p>
            <a:endParaRPr lang="fr-FR" dirty="0"/>
          </a:p>
          <a:p>
            <a:r>
              <a:rPr lang="fr-FR" dirty="0"/>
              <a:t>échelle, ce qui permet à l'infrastructure de </a:t>
            </a:r>
          </a:p>
          <a:p>
            <a:r>
              <a:rPr lang="fr-FR" dirty="0"/>
              <a:t>gagner en disponibilité et en flexibilité. </a:t>
            </a:r>
          </a:p>
          <a:p>
            <a:endParaRPr lang="fr-FR" dirty="0"/>
          </a:p>
          <a:p>
            <a:r>
              <a:rPr lang="fr-FR" dirty="0"/>
              <a:t>Ensuite, il y a des enjeux financiers </a:t>
            </a:r>
          </a:p>
          <a:p>
            <a:r>
              <a:rPr lang="fr-FR" dirty="0"/>
              <a:t>autour du cloud et surtout de son modèle  </a:t>
            </a:r>
          </a:p>
          <a:p>
            <a:endParaRPr lang="fr-FR" dirty="0"/>
          </a:p>
          <a:p>
            <a:r>
              <a:rPr lang="fr-FR" dirty="0"/>
              <a:t>de facturation à l'usage, comme on vient </a:t>
            </a:r>
          </a:p>
          <a:p>
            <a:r>
              <a:rPr lang="fr-FR" dirty="0"/>
              <a:t>de le voir l'infrastructure as code permet  </a:t>
            </a:r>
          </a:p>
          <a:p>
            <a:endParaRPr lang="fr-FR" dirty="0"/>
          </a:p>
          <a:p>
            <a:r>
              <a:rPr lang="fr-FR" dirty="0"/>
              <a:t>de limiter la consommation de services </a:t>
            </a:r>
          </a:p>
          <a:p>
            <a:r>
              <a:rPr lang="fr-FR" dirty="0"/>
              <a:t>cloud seulement à ce qui est nécessaire. </a:t>
            </a:r>
          </a:p>
          <a:p>
            <a:endParaRPr lang="fr-FR" dirty="0"/>
          </a:p>
          <a:p>
            <a:r>
              <a:rPr lang="fr-FR" dirty="0"/>
              <a:t>Cela évite ainsi de laisser les ressources </a:t>
            </a:r>
          </a:p>
          <a:p>
            <a:r>
              <a:rPr lang="fr-FR" dirty="0"/>
              <a:t>tourner quand il n'y en a pas d'utilité,  </a:t>
            </a:r>
          </a:p>
          <a:p>
            <a:endParaRPr lang="fr-FR" dirty="0"/>
          </a:p>
          <a:p>
            <a:r>
              <a:rPr lang="fr-FR" dirty="0"/>
              <a:t>et donc in fine et de payer pour rien.</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33</a:t>
            </a:fld>
            <a:endParaRPr lang="fr-FR"/>
          </a:p>
        </p:txBody>
      </p:sp>
    </p:spTree>
    <p:extLst>
      <p:ext uri="{BB962C8B-B14F-4D97-AF65-F5344CB8AC3E}">
        <p14:creationId xmlns:p14="http://schemas.microsoft.com/office/powerpoint/2010/main" val="1936377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deux types d'infrastructure as  </a:t>
            </a:r>
          </a:p>
          <a:p>
            <a:endParaRPr lang="fr-FR" dirty="0"/>
          </a:p>
          <a:p>
            <a:r>
              <a:rPr lang="fr-FR" dirty="0"/>
              <a:t>code : le type impératif et le type déclaratif. </a:t>
            </a:r>
          </a:p>
          <a:p>
            <a:r>
              <a:rPr lang="fr-FR" dirty="0"/>
              <a:t>Avec l'infrastructure as code de type impératif,  </a:t>
            </a:r>
          </a:p>
          <a:p>
            <a:endParaRPr lang="fr-FR" dirty="0"/>
          </a:p>
          <a:p>
            <a:r>
              <a:rPr lang="fr-FR" dirty="0"/>
              <a:t>le développeur écrit un code pour spécifier </a:t>
            </a:r>
          </a:p>
          <a:p>
            <a:r>
              <a:rPr lang="fr-FR" dirty="0"/>
              <a:t>les différentes instructions, étape par étape,  </a:t>
            </a:r>
          </a:p>
          <a:p>
            <a:endParaRPr lang="fr-FR" dirty="0"/>
          </a:p>
          <a:p>
            <a:r>
              <a:rPr lang="fr-FR" dirty="0"/>
              <a:t>jusqu'à l'infrastructure voulu. L'outil </a:t>
            </a:r>
          </a:p>
          <a:p>
            <a:r>
              <a:rPr lang="fr-FR" dirty="0"/>
              <a:t>d'infrastructure as code suit alors les  </a:t>
            </a:r>
          </a:p>
          <a:p>
            <a:endParaRPr lang="fr-FR" dirty="0"/>
          </a:p>
          <a:p>
            <a:r>
              <a:rPr lang="fr-FR" dirty="0"/>
              <a:t>instructions une à une pour créer l'infrastructure </a:t>
            </a:r>
          </a:p>
          <a:p>
            <a:r>
              <a:rPr lang="fr-FR" dirty="0"/>
              <a:t>demandée, c'est le principe de fonctionnement  </a:t>
            </a:r>
          </a:p>
          <a:p>
            <a:endParaRPr lang="fr-FR" dirty="0"/>
          </a:p>
          <a:p>
            <a:r>
              <a:rPr lang="fr-FR" dirty="0"/>
              <a:t>des outils comme Chef ou Ansible par exemple.</a:t>
            </a:r>
          </a:p>
          <a:p>
            <a:r>
              <a:rPr lang="fr-FR" dirty="0"/>
              <a:t>Avec l'infrastructure as code de type déclaratif,  </a:t>
            </a:r>
          </a:p>
          <a:p>
            <a:endParaRPr lang="fr-FR" dirty="0"/>
          </a:p>
          <a:p>
            <a:r>
              <a:rPr lang="fr-FR" dirty="0"/>
              <a:t>le développeur crée un code qui décrit </a:t>
            </a:r>
          </a:p>
          <a:p>
            <a:r>
              <a:rPr lang="fr-FR" dirty="0"/>
              <a:t>l'état final souhaité et c'est l'outil  </a:t>
            </a:r>
          </a:p>
          <a:p>
            <a:endParaRPr lang="fr-FR" dirty="0"/>
          </a:p>
          <a:p>
            <a:r>
              <a:rPr lang="fr-FR" dirty="0"/>
              <a:t>d'infrastructure à ce code, qui est responsable </a:t>
            </a:r>
          </a:p>
          <a:p>
            <a:r>
              <a:rPr lang="fr-FR" dirty="0"/>
              <a:t>de déterminer la manière d'arriver à cet état. </a:t>
            </a:r>
          </a:p>
          <a:p>
            <a:endParaRPr lang="fr-FR" dirty="0"/>
          </a:p>
          <a:p>
            <a:r>
              <a:rPr lang="fr-FR" dirty="0"/>
              <a:t>C'est le principe de fonctionnement </a:t>
            </a:r>
          </a:p>
          <a:p>
            <a:r>
              <a:rPr lang="fr-FR" dirty="0"/>
              <a:t>des outils comme </a:t>
            </a:r>
            <a:r>
              <a:rPr lang="fr-FR" dirty="0" err="1"/>
              <a:t>Terraform</a:t>
            </a:r>
            <a:r>
              <a:rPr lang="fr-FR" dirty="0"/>
              <a:t>,  </a:t>
            </a:r>
          </a:p>
          <a:p>
            <a:endParaRPr lang="fr-FR" dirty="0"/>
          </a:p>
          <a:p>
            <a:r>
              <a:rPr lang="fr-FR" dirty="0"/>
              <a:t>cloud formation, </a:t>
            </a:r>
            <a:r>
              <a:rPr lang="fr-FR" dirty="0" err="1"/>
              <a:t>SaltStack</a:t>
            </a:r>
            <a:r>
              <a:rPr lang="fr-FR" dirty="0"/>
              <a:t> et </a:t>
            </a:r>
            <a:r>
              <a:rPr lang="fr-FR" dirty="0" err="1"/>
              <a:t>Puppet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34</a:t>
            </a:fld>
            <a:endParaRPr lang="fr-FR"/>
          </a:p>
        </p:txBody>
      </p:sp>
    </p:spTree>
    <p:extLst>
      <p:ext uri="{BB962C8B-B14F-4D97-AF65-F5344CB8AC3E}">
        <p14:creationId xmlns:p14="http://schemas.microsoft.com/office/powerpoint/2010/main" val="2403476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les différences entre les deux  </a:t>
            </a:r>
          </a:p>
          <a:p>
            <a:endParaRPr lang="fr-FR" dirty="0"/>
          </a:p>
          <a:p>
            <a:r>
              <a:rPr lang="fr-FR" dirty="0"/>
              <a:t>par des exemples plus concrets.</a:t>
            </a:r>
          </a:p>
          <a:p>
            <a:r>
              <a:rPr lang="fr-FR" dirty="0"/>
              <a:t>Imaginez qu'on utilise un outil  </a:t>
            </a:r>
          </a:p>
          <a:p>
            <a:endParaRPr lang="fr-FR" dirty="0"/>
          </a:p>
          <a:p>
            <a:r>
              <a:rPr lang="fr-FR" dirty="0"/>
              <a:t>d'infrastructures as code de type impératif.</a:t>
            </a:r>
          </a:p>
          <a:p>
            <a:r>
              <a:rPr lang="fr-FR" dirty="0"/>
              <a:t>Ici le développeur créer un script pour créer  </a:t>
            </a:r>
          </a:p>
          <a:p>
            <a:endParaRPr lang="fr-FR" dirty="0"/>
          </a:p>
          <a:p>
            <a:r>
              <a:rPr lang="fr-FR" dirty="0"/>
              <a:t>trois serveurs.</a:t>
            </a:r>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35</a:t>
            </a:fld>
            <a:endParaRPr lang="fr-FR"/>
          </a:p>
        </p:txBody>
      </p:sp>
    </p:spTree>
    <p:extLst>
      <p:ext uri="{BB962C8B-B14F-4D97-AF65-F5344CB8AC3E}">
        <p14:creationId xmlns:p14="http://schemas.microsoft.com/office/powerpoint/2010/main" val="2126614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Maintenant, il veut </a:t>
            </a:r>
          </a:p>
          <a:p>
            <a:r>
              <a:rPr lang="fr-FR" dirty="0"/>
              <a:t>augmenter le nombre de serveurs à 5. </a:t>
            </a:r>
          </a:p>
          <a:p>
            <a:endParaRPr lang="fr-FR" dirty="0"/>
          </a:p>
          <a:p>
            <a:r>
              <a:rPr lang="fr-FR" dirty="0"/>
              <a:t>Le problème c'est que le code précédent n'est </a:t>
            </a:r>
          </a:p>
          <a:p>
            <a:r>
              <a:rPr lang="fr-FR" dirty="0"/>
              <a:t>plus utile. En effet si on change le nombre de  </a:t>
            </a:r>
          </a:p>
          <a:p>
            <a:endParaRPr lang="fr-FR" dirty="0"/>
          </a:p>
          <a:p>
            <a:r>
              <a:rPr lang="fr-FR" dirty="0"/>
              <a:t>serveurs du premier code à 5, il déploiera </a:t>
            </a:r>
          </a:p>
          <a:p>
            <a:r>
              <a:rPr lang="fr-FR" dirty="0"/>
              <a:t>cinq nouveaux serveurs, ce qui donnera huit  </a:t>
            </a:r>
          </a:p>
          <a:p>
            <a:endParaRPr lang="fr-FR" dirty="0"/>
          </a:p>
          <a:p>
            <a:r>
              <a:rPr lang="fr-FR" dirty="0"/>
              <a:t>serveurs au total avec les trois premiers </a:t>
            </a:r>
          </a:p>
          <a:p>
            <a:r>
              <a:rPr lang="fr-FR" dirty="0"/>
              <a:t>déployés initialement. Il est important dans  </a:t>
            </a:r>
          </a:p>
          <a:p>
            <a:endParaRPr lang="fr-FR" dirty="0"/>
          </a:p>
          <a:p>
            <a:r>
              <a:rPr lang="fr-FR" dirty="0"/>
              <a:t>l'infrastructure as code impératif de connaître </a:t>
            </a:r>
          </a:p>
          <a:p>
            <a:r>
              <a:rPr lang="fr-FR" dirty="0"/>
              <a:t>l'existant avant d'écrire un nouveau script. </a:t>
            </a:r>
          </a:p>
          <a:p>
            <a:endParaRPr lang="fr-FR" dirty="0"/>
          </a:p>
          <a:p>
            <a:r>
              <a:rPr lang="fr-FR" dirty="0"/>
              <a:t>Ici par exemple, pour ajouter de nouveaux </a:t>
            </a:r>
          </a:p>
          <a:p>
            <a:r>
              <a:rPr lang="fr-FR" dirty="0"/>
              <a:t>serveurs dans ce contexte, la réutilisabilité  </a:t>
            </a:r>
          </a:p>
          <a:p>
            <a:endParaRPr lang="fr-FR" dirty="0"/>
          </a:p>
          <a:p>
            <a:r>
              <a:rPr lang="fr-FR" dirty="0"/>
              <a:t>du code est plutôt limitée puisque sur le long </a:t>
            </a:r>
          </a:p>
          <a:p>
            <a:r>
              <a:rPr lang="fr-FR" dirty="0"/>
              <a:t>terme les bases du code vont avoir tendance à  </a:t>
            </a:r>
          </a:p>
          <a:p>
            <a:endParaRPr lang="fr-FR" dirty="0"/>
          </a:p>
          <a:p>
            <a:r>
              <a:rPr lang="fr-FR" dirty="0"/>
              <a:t>se développer et à se compliquer.</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36</a:t>
            </a:fld>
            <a:endParaRPr lang="fr-FR"/>
          </a:p>
        </p:txBody>
      </p:sp>
    </p:spTree>
    <p:extLst>
      <p:ext uri="{BB962C8B-B14F-4D97-AF65-F5344CB8AC3E}">
        <p14:creationId xmlns:p14="http://schemas.microsoft.com/office/powerpoint/2010/main" val="2403018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Passons maintenant un contexte  </a:t>
            </a:r>
          </a:p>
          <a:p>
            <a:endParaRPr lang="fr-FR" dirty="0"/>
          </a:p>
          <a:p>
            <a:r>
              <a:rPr lang="fr-FR" dirty="0"/>
              <a:t>infrastructures as code de type déclaratif.</a:t>
            </a:r>
          </a:p>
          <a:p>
            <a:r>
              <a:rPr lang="fr-FR" dirty="0"/>
              <a:t>Ici le développeur doit seulement déclarer  </a:t>
            </a:r>
          </a:p>
          <a:p>
            <a:endParaRPr lang="fr-FR" dirty="0"/>
          </a:p>
          <a:p>
            <a:r>
              <a:rPr lang="fr-FR" dirty="0"/>
              <a:t>l'état final de l'infrastructure voulue.</a:t>
            </a:r>
          </a:p>
          <a:p>
            <a:r>
              <a:rPr lang="fr-FR" dirty="0"/>
              <a:t>Et l'outil d'infrastructure as code de type  </a:t>
            </a:r>
          </a:p>
          <a:p>
            <a:endParaRPr lang="fr-FR" dirty="0"/>
          </a:p>
          <a:p>
            <a:r>
              <a:rPr lang="fr-FR" dirty="0"/>
              <a:t>déclaratif se charge d'atteindre cet état,</a:t>
            </a:r>
          </a:p>
          <a:p>
            <a:r>
              <a:rPr lang="fr-FR" dirty="0"/>
              <a:t>l'outil sera également conscient de tout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37</a:t>
            </a:fld>
            <a:endParaRPr lang="fr-FR"/>
          </a:p>
        </p:txBody>
      </p:sp>
    </p:spTree>
    <p:extLst>
      <p:ext uri="{BB962C8B-B14F-4D97-AF65-F5344CB8AC3E}">
        <p14:creationId xmlns:p14="http://schemas.microsoft.com/office/powerpoint/2010/main" val="334605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qui a été déployée dans le passé.</a:t>
            </a:r>
          </a:p>
          <a:p>
            <a:r>
              <a:rPr lang="fr-FR" dirty="0"/>
              <a:t>Par conséquent pour avoir maintenant cinq  </a:t>
            </a:r>
          </a:p>
          <a:p>
            <a:endParaRPr lang="fr-FR" dirty="0"/>
          </a:p>
          <a:p>
            <a:r>
              <a:rPr lang="fr-FR" dirty="0"/>
              <a:t>serveurs, il suffit de revenir au même code est </a:t>
            </a:r>
          </a:p>
          <a:p>
            <a:r>
              <a:rPr lang="fr-FR" dirty="0"/>
              <a:t>de mettre à jour le nombre de serveurs de 3 à 5. </a:t>
            </a:r>
          </a:p>
          <a:p>
            <a:endParaRPr lang="fr-FR" dirty="0"/>
          </a:p>
          <a:p>
            <a:r>
              <a:rPr lang="fr-FR" dirty="0"/>
              <a:t>Ici le code représente le </a:t>
            </a:r>
          </a:p>
          <a:p>
            <a:r>
              <a:rPr lang="fr-FR" dirty="0"/>
              <a:t>dernier état de l'infrastructure, </a:t>
            </a:r>
          </a:p>
          <a:p>
            <a:endParaRPr lang="fr-FR" dirty="0"/>
          </a:p>
          <a:p>
            <a:r>
              <a:rPr lang="fr-FR" dirty="0"/>
              <a:t>il est donc plus facile de savoir en </a:t>
            </a:r>
          </a:p>
          <a:p>
            <a:r>
              <a:rPr lang="fr-FR" dirty="0"/>
              <a:t>un coup d'</a:t>
            </a:r>
            <a:r>
              <a:rPr lang="fr-FR" dirty="0" err="1"/>
              <a:t>oeil</a:t>
            </a:r>
            <a:r>
              <a:rPr lang="fr-FR" dirty="0"/>
              <a:t> ce qui est actuellement  </a:t>
            </a:r>
          </a:p>
          <a:p>
            <a:endParaRPr lang="fr-FR" dirty="0"/>
          </a:p>
          <a:p>
            <a:r>
              <a:rPr lang="fr-FR" dirty="0"/>
              <a:t>déployée et comment il est configuré.</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38</a:t>
            </a:fld>
            <a:endParaRPr lang="fr-FR"/>
          </a:p>
        </p:txBody>
      </p:sp>
    </p:spTree>
    <p:extLst>
      <p:ext uri="{BB962C8B-B14F-4D97-AF65-F5344CB8AC3E}">
        <p14:creationId xmlns:p14="http://schemas.microsoft.com/office/powerpoint/2010/main" val="2713996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54350-03DE-2DFC-E497-5C6A69E87DE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BB48526-217B-CCCB-D232-D6AF1351FF3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E4FC8CC-1ECE-3E03-4685-8EA7585A16C6}"/>
              </a:ext>
            </a:extLst>
          </p:cNvPr>
          <p:cNvSpPr>
            <a:spLocks noGrp="1"/>
          </p:cNvSpPr>
          <p:nvPr>
            <p:ph type="body" idx="1"/>
          </p:nvPr>
        </p:nvSpPr>
        <p:spPr/>
        <p:txBody>
          <a:bodyPr/>
          <a:lstStyle/>
          <a:p>
            <a:r>
              <a:rPr lang="fr-FR" dirty="0"/>
              <a:t>En résumé le modèle impératif se concentre sur  le comment et le modèle déclaratif sur le quoi.</a:t>
            </a:r>
          </a:p>
          <a:p>
            <a:endParaRPr lang="fr-FR" dirty="0"/>
          </a:p>
        </p:txBody>
      </p:sp>
      <p:sp>
        <p:nvSpPr>
          <p:cNvPr id="4" name="Espace réservé du numéro de diapositive 3">
            <a:extLst>
              <a:ext uri="{FF2B5EF4-FFF2-40B4-BE49-F238E27FC236}">
                <a16:creationId xmlns:a16="http://schemas.microsoft.com/office/drawing/2014/main" id="{8FFEF5C0-64C6-308C-AEBF-8EF21E172B57}"/>
              </a:ext>
            </a:extLst>
          </p:cNvPr>
          <p:cNvSpPr>
            <a:spLocks noGrp="1"/>
          </p:cNvSpPr>
          <p:nvPr>
            <p:ph type="sldNum" sz="quarter" idx="5"/>
          </p:nvPr>
        </p:nvSpPr>
        <p:spPr/>
        <p:txBody>
          <a:bodyPr/>
          <a:lstStyle/>
          <a:p>
            <a:fld id="{19DC4ADE-EDFB-4146-BC8D-7EA9C54FFCF7}" type="slidenum">
              <a:rPr lang="fr-FR" smtClean="0"/>
              <a:t>39</a:t>
            </a:fld>
            <a:endParaRPr lang="fr-FR"/>
          </a:p>
        </p:txBody>
      </p:sp>
    </p:spTree>
    <p:extLst>
      <p:ext uri="{BB962C8B-B14F-4D97-AF65-F5344CB8AC3E}">
        <p14:creationId xmlns:p14="http://schemas.microsoft.com/office/powerpoint/2010/main" val="1474445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contre sachez qu'il n'y a pas de solution  </a:t>
            </a:r>
          </a:p>
          <a:p>
            <a:endParaRPr lang="fr-FR" dirty="0"/>
          </a:p>
          <a:p>
            <a:r>
              <a:rPr lang="fr-FR" dirty="0"/>
              <a:t>ultime d'infrastructure à ce code qui fera tout </a:t>
            </a:r>
          </a:p>
          <a:p>
            <a:r>
              <a:rPr lang="fr-FR" dirty="0"/>
              <a:t>chaque type a ses atouts et ses contraintes. </a:t>
            </a:r>
          </a:p>
          <a:p>
            <a:endParaRPr lang="fr-FR" dirty="0"/>
          </a:p>
          <a:p>
            <a:r>
              <a:rPr lang="fr-FR" dirty="0"/>
              <a:t>Prenons un exemple, vous voulez un gâteau </a:t>
            </a:r>
          </a:p>
          <a:p>
            <a:r>
              <a:rPr lang="fr-FR" dirty="0"/>
              <a:t>au chocolat avec le modèle impératif, vous  </a:t>
            </a:r>
          </a:p>
          <a:p>
            <a:endParaRPr lang="fr-FR" dirty="0"/>
          </a:p>
          <a:p>
            <a:r>
              <a:rPr lang="fr-FR" dirty="0"/>
              <a:t>demandez à un commis de vous préparer à gâteau au </a:t>
            </a:r>
          </a:p>
          <a:p>
            <a:r>
              <a:rPr lang="fr-FR" dirty="0"/>
              <a:t>chocolat selon une recette que vous avez écrite. </a:t>
            </a:r>
          </a:p>
          <a:p>
            <a:endParaRPr lang="fr-FR" dirty="0"/>
          </a:p>
          <a:p>
            <a:r>
              <a:rPr lang="fr-FR" dirty="0"/>
              <a:t>Alors que dans le modèle déclaratif vous demandez </a:t>
            </a:r>
          </a:p>
          <a:p>
            <a:r>
              <a:rPr lang="fr-FR" dirty="0"/>
              <a:t>à un chef de vous préparer à gâteau au chocolat,  </a:t>
            </a:r>
          </a:p>
          <a:p>
            <a:endParaRPr lang="fr-FR" dirty="0"/>
          </a:p>
          <a:p>
            <a:r>
              <a:rPr lang="fr-FR" dirty="0"/>
              <a:t>comment il y arrive, c'est son affaire, </a:t>
            </a:r>
          </a:p>
          <a:p>
            <a:r>
              <a:rPr lang="fr-FR" dirty="0"/>
              <a:t>vous lui faites confiance pour le résultat  </a:t>
            </a:r>
          </a:p>
          <a:p>
            <a:endParaRPr lang="fr-FR" dirty="0"/>
          </a:p>
          <a:p>
            <a:r>
              <a:rPr lang="fr-FR" dirty="0"/>
              <a:t>final. Parce qu'après tout, c'est un chef!</a:t>
            </a:r>
          </a:p>
          <a:p>
            <a:r>
              <a:rPr lang="fr-FR" dirty="0"/>
              <a:t>Par contre dans le cas du modèle impératif  </a:t>
            </a:r>
          </a:p>
          <a:p>
            <a:endParaRPr lang="fr-FR" dirty="0"/>
          </a:p>
          <a:p>
            <a:r>
              <a:rPr lang="fr-FR" dirty="0"/>
              <a:t>avec le commis vous pouvez personnaliser </a:t>
            </a:r>
          </a:p>
          <a:p>
            <a:r>
              <a:rPr lang="fr-FR" dirty="0"/>
              <a:t>votre gâteau avec une recette basée sur  </a:t>
            </a:r>
          </a:p>
          <a:p>
            <a:endParaRPr lang="fr-FR" dirty="0"/>
          </a:p>
          <a:p>
            <a:r>
              <a:rPr lang="fr-FR" dirty="0"/>
              <a:t>votre expérience et vos goûts peut-être </a:t>
            </a:r>
          </a:p>
          <a:p>
            <a:r>
              <a:rPr lang="fr-FR" dirty="0"/>
              <a:t>que vous avez une technique secrète pour  </a:t>
            </a:r>
          </a:p>
          <a:p>
            <a:endParaRPr lang="fr-FR" dirty="0"/>
          </a:p>
          <a:p>
            <a:r>
              <a:rPr lang="fr-FR" dirty="0"/>
              <a:t>une ganache au chocolat plus onctueuse ou </a:t>
            </a:r>
          </a:p>
          <a:p>
            <a:r>
              <a:rPr lang="fr-FR" dirty="0"/>
              <a:t>que vous souhaitez une génoise sans gluten. </a:t>
            </a:r>
          </a:p>
          <a:p>
            <a:endParaRPr lang="fr-FR" dirty="0"/>
          </a:p>
          <a:p>
            <a:r>
              <a:rPr lang="fr-FR" dirty="0"/>
              <a:t>Il est bien évidemment envisageable d'avoir </a:t>
            </a:r>
          </a:p>
          <a:p>
            <a:r>
              <a:rPr lang="fr-FR" dirty="0"/>
              <a:t>modèle hybride avec un outil déclaratif pour  </a:t>
            </a:r>
          </a:p>
          <a:p>
            <a:endParaRPr lang="fr-FR" dirty="0"/>
          </a:p>
          <a:p>
            <a:r>
              <a:rPr lang="fr-FR" dirty="0"/>
              <a:t>gérer la majorité de l'infrastructure </a:t>
            </a:r>
          </a:p>
          <a:p>
            <a:r>
              <a:rPr lang="fr-FR" dirty="0"/>
              <a:t>et utiliser un outil impératif pour  </a:t>
            </a:r>
          </a:p>
          <a:p>
            <a:endParaRPr lang="fr-FR" dirty="0"/>
          </a:p>
          <a:p>
            <a:r>
              <a:rPr lang="fr-FR" dirty="0"/>
              <a:t>répondre aux besoins d'exigences spécifiques.</a:t>
            </a:r>
          </a:p>
          <a:p>
            <a:r>
              <a:rPr lang="fr-FR" dirty="0"/>
              <a:t>Enfin dernier point important à aborder dans  </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40</a:t>
            </a:fld>
            <a:endParaRPr lang="fr-FR"/>
          </a:p>
        </p:txBody>
      </p:sp>
    </p:spTree>
    <p:extLst>
      <p:ext uri="{BB962C8B-B14F-4D97-AF65-F5344CB8AC3E}">
        <p14:creationId xmlns:p14="http://schemas.microsoft.com/office/powerpoint/2010/main" val="502621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cette vidéo, c'est le concept de l'immutabilité.</a:t>
            </a:r>
          </a:p>
          <a:p>
            <a:r>
              <a:rPr lang="fr-FR" dirty="0"/>
              <a:t>Le principe de l'infrastructure immutable est  </a:t>
            </a:r>
          </a:p>
          <a:p>
            <a:endParaRPr lang="fr-FR" dirty="0"/>
          </a:p>
          <a:p>
            <a:r>
              <a:rPr lang="fr-FR" dirty="0"/>
              <a:t>qu'une fois déployée, l'infrastructure </a:t>
            </a:r>
          </a:p>
          <a:p>
            <a:r>
              <a:rPr lang="fr-FR" dirty="0"/>
              <a:t>ne peut plus changer dans le temps. Fini  </a:t>
            </a:r>
          </a:p>
          <a:p>
            <a:endParaRPr lang="fr-FR" dirty="0"/>
          </a:p>
          <a:p>
            <a:r>
              <a:rPr lang="fr-FR" dirty="0"/>
              <a:t>donc les modifications au fil de </a:t>
            </a:r>
          </a:p>
          <a:p>
            <a:r>
              <a:rPr lang="fr-FR" dirty="0"/>
              <a:t>l'eau sur le paramétrage de l'os,  </a:t>
            </a:r>
          </a:p>
          <a:p>
            <a:endParaRPr lang="fr-FR" dirty="0"/>
          </a:p>
          <a:p>
            <a:r>
              <a:rPr lang="fr-FR" dirty="0"/>
              <a:t>des middlewares ou des applicatifs installés.</a:t>
            </a:r>
          </a:p>
          <a:p>
            <a:r>
              <a:rPr lang="fr-FR" dirty="0"/>
              <a:t>S'il y a des évolutions ou des corrections et  </a:t>
            </a:r>
          </a:p>
          <a:p>
            <a:endParaRPr lang="fr-FR" dirty="0"/>
          </a:p>
          <a:p>
            <a:r>
              <a:rPr lang="fr-FR" dirty="0"/>
              <a:t>de façon générale tout changement, </a:t>
            </a:r>
          </a:p>
          <a:p>
            <a:r>
              <a:rPr lang="fr-FR" dirty="0"/>
              <a:t>ils seront apportées sur une  </a:t>
            </a:r>
          </a:p>
          <a:p>
            <a:endParaRPr lang="fr-FR" dirty="0"/>
          </a:p>
          <a:p>
            <a:r>
              <a:rPr lang="fr-FR" dirty="0"/>
              <a:t>nouvelle version de l'infrastructure.</a:t>
            </a:r>
          </a:p>
          <a:p>
            <a:r>
              <a:rPr lang="fr-FR" dirty="0"/>
              <a:t>Avec l'approche d'infrastructure as code,  </a:t>
            </a:r>
          </a:p>
          <a:p>
            <a:endParaRPr lang="fr-FR" dirty="0"/>
          </a:p>
          <a:p>
            <a:r>
              <a:rPr lang="fr-FR" dirty="0"/>
              <a:t>il est fortement conseillé d'avoir </a:t>
            </a:r>
          </a:p>
          <a:p>
            <a:r>
              <a:rPr lang="fr-FR" dirty="0"/>
              <a:t>une infrastructure immutable. </a:t>
            </a:r>
          </a:p>
          <a:p>
            <a:endParaRPr lang="fr-FR" dirty="0"/>
          </a:p>
          <a:p>
            <a:r>
              <a:rPr lang="fr-FR" dirty="0"/>
              <a:t>Le but étant de garder une cohérence entre </a:t>
            </a:r>
          </a:p>
          <a:p>
            <a:r>
              <a:rPr lang="fr-FR" dirty="0"/>
              <a:t>les développements et de faciliter le suivi  </a:t>
            </a:r>
          </a:p>
          <a:p>
            <a:endParaRPr lang="fr-FR" dirty="0"/>
          </a:p>
          <a:p>
            <a:r>
              <a:rPr lang="fr-FR" dirty="0"/>
              <a:t>des différentes versions. Comme il n'y a </a:t>
            </a:r>
          </a:p>
          <a:p>
            <a:r>
              <a:rPr lang="fr-FR" dirty="0"/>
              <a:t>pas eu de changement après le déploiement,  </a:t>
            </a:r>
          </a:p>
          <a:p>
            <a:endParaRPr lang="fr-FR" dirty="0"/>
          </a:p>
          <a:p>
            <a:r>
              <a:rPr lang="fr-FR" dirty="0"/>
              <a:t>on connaît tout de l'infrastructure déployée, </a:t>
            </a:r>
          </a:p>
          <a:p>
            <a:r>
              <a:rPr lang="fr-FR" dirty="0"/>
              <a:t>puisque rien n'a changé sans qu'on ne sache.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41</a:t>
            </a:fld>
            <a:endParaRPr lang="fr-FR"/>
          </a:p>
        </p:txBody>
      </p:sp>
    </p:spTree>
    <p:extLst>
      <p:ext uri="{BB962C8B-B14F-4D97-AF65-F5344CB8AC3E}">
        <p14:creationId xmlns:p14="http://schemas.microsoft.com/office/powerpoint/2010/main" val="4102149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conteneur virtualise l'environnement des exécutions comme</a:t>
            </a:r>
          </a:p>
          <a:p>
            <a:endParaRPr lang="fr-FR" dirty="0"/>
          </a:p>
          <a:p>
            <a:r>
              <a:rPr lang="fr-FR" dirty="0"/>
              <a:t>le processeur, la mémoire vive ou le système de fichiers (et ne virtualise</a:t>
            </a:r>
          </a:p>
          <a:p>
            <a:endParaRPr lang="fr-FR" dirty="0"/>
          </a:p>
          <a:p>
            <a:r>
              <a:rPr lang="fr-FR" dirty="0"/>
              <a:t>donc par la machine) c'est pour cela que l'on parle de conteneurs (et non de VM)</a:t>
            </a:r>
          </a:p>
          <a:p>
            <a:endParaRPr lang="fr-FR" dirty="0"/>
          </a:p>
          <a:p>
            <a:r>
              <a:rPr lang="fr-FR" dirty="0"/>
              <a:t>LXC repose principalement sur deux fonctionnalités Linux</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4</a:t>
            </a:fld>
            <a:endParaRPr lang="fr-FR"/>
          </a:p>
        </p:txBody>
      </p:sp>
    </p:spTree>
    <p:extLst>
      <p:ext uri="{BB962C8B-B14F-4D97-AF65-F5344CB8AC3E}">
        <p14:creationId xmlns:p14="http://schemas.microsoft.com/office/powerpoint/2010/main" val="411080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changement sera apporté avec le déploiement </a:t>
            </a:r>
          </a:p>
          <a:p>
            <a:r>
              <a:rPr lang="fr-FR" dirty="0"/>
              <a:t>d'une nouvelle version de l'infrastructure  </a:t>
            </a:r>
          </a:p>
          <a:p>
            <a:endParaRPr lang="fr-FR" dirty="0"/>
          </a:p>
          <a:p>
            <a:r>
              <a:rPr lang="fr-FR" dirty="0"/>
              <a:t>via les outils d'infrastructure as code.</a:t>
            </a:r>
          </a:p>
          <a:p>
            <a:r>
              <a:rPr lang="fr-FR" dirty="0"/>
              <a:t>Et la bonne pratique est temps de migrer  </a:t>
            </a:r>
          </a:p>
          <a:p>
            <a:endParaRPr lang="fr-FR" dirty="0"/>
          </a:p>
          <a:p>
            <a:r>
              <a:rPr lang="fr-FR" dirty="0"/>
              <a:t>progressivement le trafic des utilisateurs </a:t>
            </a:r>
          </a:p>
          <a:p>
            <a:r>
              <a:rPr lang="fr-FR" dirty="0"/>
              <a:t>vers la nouvelle infrastructure, et une fois  </a:t>
            </a:r>
          </a:p>
          <a:p>
            <a:endParaRPr lang="fr-FR" dirty="0"/>
          </a:p>
          <a:p>
            <a:r>
              <a:rPr lang="fr-FR" dirty="0"/>
              <a:t>le trafic des utilisateurs totalement migré </a:t>
            </a:r>
          </a:p>
          <a:p>
            <a:r>
              <a:rPr lang="fr-FR" dirty="0"/>
              <a:t>vers la nouvelle infrastructure, l'ancienne  </a:t>
            </a:r>
          </a:p>
          <a:p>
            <a:endParaRPr lang="fr-FR" dirty="0"/>
          </a:p>
          <a:p>
            <a:r>
              <a:rPr lang="fr-FR" dirty="0"/>
              <a:t>infrastructure est tout simplement détruite!</a:t>
            </a:r>
          </a:p>
          <a:p>
            <a:r>
              <a:rPr lang="fr-FR" dirty="0"/>
              <a:t>Et voilà cette vidéo touche à sa fin j'espère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42</a:t>
            </a:fld>
            <a:endParaRPr lang="fr-FR"/>
          </a:p>
        </p:txBody>
      </p:sp>
    </p:spTree>
    <p:extLst>
      <p:ext uri="{BB962C8B-B14F-4D97-AF65-F5344CB8AC3E}">
        <p14:creationId xmlns:p14="http://schemas.microsoft.com/office/powerpoint/2010/main" val="1798530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principe de l'Infrastructure as Code,</a:t>
            </a:r>
          </a:p>
          <a:p>
            <a:r>
              <a:rPr lang="fr-FR" dirty="0"/>
              <a:t>c'est de permettre aux développeurs de gérer  </a:t>
            </a:r>
          </a:p>
          <a:p>
            <a:endParaRPr lang="fr-FR" dirty="0"/>
          </a:p>
          <a:p>
            <a:r>
              <a:rPr lang="fr-FR" dirty="0"/>
              <a:t>l'infrastructure uniquement via du code!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43</a:t>
            </a:fld>
            <a:endParaRPr lang="fr-FR"/>
          </a:p>
        </p:txBody>
      </p:sp>
    </p:spTree>
    <p:extLst>
      <p:ext uri="{BB962C8B-B14F-4D97-AF65-F5344CB8AC3E}">
        <p14:creationId xmlns:p14="http://schemas.microsoft.com/office/powerpoint/2010/main" val="502133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l'Infrastructure as Code,  notamment ses grands principes et ses enjeux,</a:t>
            </a:r>
          </a:p>
          <a:p>
            <a:r>
              <a:rPr lang="fr-FR" dirty="0"/>
              <a:t>tout ça c'est maintenant, c'est parti mon cookie!</a:t>
            </a:r>
          </a:p>
          <a:p>
            <a:endParaRPr lang="fr-FR" dirty="0"/>
          </a:p>
          <a:p>
            <a:r>
              <a:rPr lang="fr-FR" dirty="0"/>
              <a:t>Le principe de l'infrastructure as code,  ou infrastructure programmable en français,   est de permettre aux développeurs de gérer </a:t>
            </a:r>
          </a:p>
          <a:p>
            <a:r>
              <a:rPr lang="fr-FR" dirty="0"/>
              <a:t>l'infrastructure uniquement avec du code,  le plus souvent sous forme de fichiers de configuration ou de scripts. </a:t>
            </a:r>
          </a:p>
          <a:p>
            <a:endParaRPr lang="fr-FR" dirty="0"/>
          </a:p>
          <a:p>
            <a:r>
              <a:rPr lang="fr-FR" dirty="0"/>
              <a:t>Et par  infrastructure, il faut comprendre les  couches basses du système d'information,   comme les serveurs le réseau ou le stockage.</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44</a:t>
            </a:fld>
            <a:endParaRPr lang="fr-FR"/>
          </a:p>
        </p:txBody>
      </p:sp>
    </p:spTree>
    <p:extLst>
      <p:ext uri="{BB962C8B-B14F-4D97-AF65-F5344CB8AC3E}">
        <p14:creationId xmlns:p14="http://schemas.microsoft.com/office/powerpoint/2010/main" val="197672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Plus concrètement, les développeurs vont  décrire avec du code la configuration </a:t>
            </a:r>
          </a:p>
          <a:p>
            <a:r>
              <a:rPr lang="fr-FR" dirty="0"/>
              <a:t>voulue d'une infrastructure. </a:t>
            </a:r>
          </a:p>
          <a:p>
            <a:endParaRPr lang="fr-FR" dirty="0"/>
          </a:p>
          <a:p>
            <a:r>
              <a:rPr lang="fr-FR" dirty="0"/>
              <a:t>Ensuite,   les outils d'infrastructure as code vont  automatiser le </a:t>
            </a:r>
            <a:r>
              <a:rPr lang="fr-FR" dirty="0" err="1"/>
              <a:t>provisionning</a:t>
            </a:r>
            <a:r>
              <a:rPr lang="fr-FR" dirty="0"/>
              <a:t>, la configuration,  et le déploiement de l'infrastructure.</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45</a:t>
            </a:fld>
            <a:endParaRPr lang="fr-FR"/>
          </a:p>
        </p:txBody>
      </p:sp>
    </p:spTree>
    <p:extLst>
      <p:ext uri="{BB962C8B-B14F-4D97-AF65-F5344CB8AC3E}">
        <p14:creationId xmlns:p14="http://schemas.microsoft.com/office/powerpoint/2010/main" val="3866516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 façon générale, ces outils d'infrastructure  as code peuvent prendre en charge toutes </a:t>
            </a:r>
          </a:p>
          <a:p>
            <a:r>
              <a:rPr lang="fr-FR" dirty="0"/>
              <a:t>les actions pouvant être scriptés. </a:t>
            </a:r>
          </a:p>
          <a:p>
            <a:endParaRPr lang="fr-FR" dirty="0"/>
          </a:p>
          <a:p>
            <a:r>
              <a:rPr lang="fr-FR" dirty="0"/>
              <a:t>Ils peuvent ainsi instancier une ou  plusieurs VM, ensuite les configurer, installer une base de données, un </a:t>
            </a:r>
          </a:p>
          <a:p>
            <a:r>
              <a:rPr lang="fr-FR" dirty="0"/>
              <a:t>serveur web ou un serveur d'application,   les isoler au niveau réseau, réaliser la création des comptes   utilisateurs administrateurs et des comptes </a:t>
            </a:r>
          </a:p>
          <a:p>
            <a:r>
              <a:rPr lang="fr-FR" dirty="0"/>
              <a:t>de services, mettre en place un </a:t>
            </a:r>
            <a:r>
              <a:rPr lang="fr-FR" dirty="0" err="1"/>
              <a:t>load</a:t>
            </a:r>
            <a:r>
              <a:rPr lang="fr-FR" dirty="0"/>
              <a:t> balancer  pour la répartition de charge, etc.</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46</a:t>
            </a:fld>
            <a:endParaRPr lang="fr-FR"/>
          </a:p>
        </p:txBody>
      </p:sp>
    </p:spTree>
    <p:extLst>
      <p:ext uri="{BB962C8B-B14F-4D97-AF65-F5344CB8AC3E}">
        <p14:creationId xmlns:p14="http://schemas.microsoft.com/office/powerpoint/2010/main" val="94415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Derrière l'infrastructure as code,  il y a aussi des enjeux d'industrialisation.</a:t>
            </a:r>
          </a:p>
          <a:p>
            <a:r>
              <a:rPr lang="fr-FR" dirty="0"/>
              <a:t>Toutes les tâches répétitives sont automatisées. </a:t>
            </a:r>
          </a:p>
          <a:p>
            <a:endParaRPr lang="fr-FR" dirty="0"/>
          </a:p>
          <a:p>
            <a:r>
              <a:rPr lang="fr-FR" dirty="0"/>
              <a:t>Les actions manuelles et leurs risques d'erreurs sont alors supprimés. l'objectif  est de gagner en rapidité et en fiabilité.</a:t>
            </a:r>
          </a:p>
          <a:p>
            <a:r>
              <a:rPr lang="fr-FR" dirty="0"/>
              <a:t>Et c'est d'ailleurs pour cette logique forte   d'automatisation que l'infrastructure as code </a:t>
            </a:r>
          </a:p>
          <a:p>
            <a:r>
              <a:rPr lang="fr-FR" dirty="0"/>
              <a:t>est souvent associée au DevOps. </a:t>
            </a:r>
          </a:p>
          <a:p>
            <a:endParaRPr lang="fr-FR" dirty="0"/>
          </a:p>
          <a:p>
            <a:r>
              <a:rPr lang="fr-FR" dirty="0"/>
              <a:t>Puisque l'un  des piliers clés du DevOps est la mise en place d'un pipeline CI/CD dont l'objectif est d'automatiser toutes les étapes qui peuvent </a:t>
            </a:r>
          </a:p>
          <a:p>
            <a:r>
              <a:rPr lang="fr-FR" dirty="0"/>
              <a:t>l'être jusqu'au déploiement en production. </a:t>
            </a:r>
          </a:p>
          <a:p>
            <a:endParaRPr lang="fr-FR" dirty="0"/>
          </a:p>
          <a:p>
            <a:r>
              <a:rPr lang="fr-FR" dirty="0"/>
              <a:t>Ensuite les outils d'infrastructure  as code permettent de déployer et de détruire </a:t>
            </a:r>
          </a:p>
          <a:p>
            <a:r>
              <a:rPr lang="fr-FR" dirty="0"/>
              <a:t>à la volée les ressources dans le cloud et  évidemment on peut aussi redéployer cette même infrastructure en fonction du besoin. Implémenter  une infrastructure as code permet donc de fournir des environnements stable rapidement et à grande  échelle, ce qui permet à l'infrastructure de  gagner en disponibilité et en flexibilité. </a:t>
            </a:r>
          </a:p>
          <a:p>
            <a:endParaRPr lang="fr-FR" dirty="0"/>
          </a:p>
          <a:p>
            <a:r>
              <a:rPr lang="fr-FR" dirty="0"/>
              <a:t>Ensuite, il y a des enjeux financiers autour du cloud et surtout de son modèle  de facturation à l'usage, comme on vient </a:t>
            </a:r>
          </a:p>
          <a:p>
            <a:r>
              <a:rPr lang="fr-FR" dirty="0"/>
              <a:t>de le voir l'infrastructure as code permet  de limiter la consommation de services cloud seulement à ce qui est nécessaire. </a:t>
            </a:r>
          </a:p>
          <a:p>
            <a:endParaRPr lang="fr-FR" dirty="0"/>
          </a:p>
          <a:p>
            <a:r>
              <a:rPr lang="fr-FR" dirty="0"/>
              <a:t>Cela évite ainsi de laisser les ressources tourner quand il n'y en a pas d'utilité,  et donc in fine et de payer pour rien.</a:t>
            </a:r>
          </a:p>
          <a:p>
            <a:endParaRPr lang="fr-FR" dirty="0"/>
          </a:p>
        </p:txBody>
      </p:sp>
      <p:sp>
        <p:nvSpPr>
          <p:cNvPr id="4" name="Espace réservé du numéro de diapositive 3"/>
          <p:cNvSpPr>
            <a:spLocks noGrp="1"/>
          </p:cNvSpPr>
          <p:nvPr>
            <p:ph type="sldNum" sz="quarter" idx="5"/>
          </p:nvPr>
        </p:nvSpPr>
        <p:spPr/>
        <p:txBody>
          <a:bodyPr/>
          <a:lstStyle/>
          <a:p>
            <a:fld id="{E9F6B284-B18A-4D8B-9D7A-79A9171009CE}" type="slidenum">
              <a:rPr lang="fr-FR" smtClean="0"/>
              <a:t>47</a:t>
            </a:fld>
            <a:endParaRPr lang="fr-FR"/>
          </a:p>
        </p:txBody>
      </p:sp>
    </p:spTree>
    <p:extLst>
      <p:ext uri="{BB962C8B-B14F-4D97-AF65-F5344CB8AC3E}">
        <p14:creationId xmlns:p14="http://schemas.microsoft.com/office/powerpoint/2010/main" val="19363776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deux types d'infrastructure as  code : le type impératif et le type déclaratif. </a:t>
            </a:r>
          </a:p>
          <a:p>
            <a:r>
              <a:rPr lang="fr-FR" dirty="0"/>
              <a:t>Avec l'infrastructure as code de type impératif,  </a:t>
            </a:r>
          </a:p>
          <a:p>
            <a:endParaRPr lang="fr-FR" dirty="0"/>
          </a:p>
          <a:p>
            <a:r>
              <a:rPr lang="fr-FR" dirty="0"/>
              <a:t>le développeur écrit un code pour spécifier les différentes instructions, étape par étape,  jusqu'à l'infrastructure voulu. L'outil </a:t>
            </a:r>
          </a:p>
          <a:p>
            <a:r>
              <a:rPr lang="fr-FR" dirty="0"/>
              <a:t>d'infrastructure as code suit alors les  instructions une à une pour créer l'infrastructure </a:t>
            </a:r>
          </a:p>
          <a:p>
            <a:r>
              <a:rPr lang="fr-FR" dirty="0"/>
              <a:t>demandée, c'est le principe de fonctionnement  des outils comme Chef ou Ansible par exemple.</a:t>
            </a:r>
          </a:p>
          <a:p>
            <a:endParaRPr lang="fr-FR" dirty="0"/>
          </a:p>
          <a:p>
            <a:r>
              <a:rPr lang="fr-FR" dirty="0"/>
              <a:t>Avec l'infrastructure as code de type déclaratif,  le développeur crée un code qui décrit </a:t>
            </a:r>
          </a:p>
          <a:p>
            <a:r>
              <a:rPr lang="fr-FR" dirty="0"/>
              <a:t>l'état final souhaité et c'est l'outil  d'infrastructure à ce code, qui est responsable </a:t>
            </a:r>
          </a:p>
          <a:p>
            <a:r>
              <a:rPr lang="fr-FR" dirty="0"/>
              <a:t>de déterminer la manière d'arriver à cet état. </a:t>
            </a:r>
          </a:p>
          <a:p>
            <a:endParaRPr lang="fr-FR" dirty="0"/>
          </a:p>
          <a:p>
            <a:r>
              <a:rPr lang="fr-FR" dirty="0"/>
              <a:t>C'est le principe de fonctionnement  des outils comme </a:t>
            </a:r>
            <a:r>
              <a:rPr lang="fr-FR" dirty="0" err="1"/>
              <a:t>Terraform</a:t>
            </a:r>
            <a:r>
              <a:rPr lang="fr-FR" dirty="0"/>
              <a:t>,  cloud formation, </a:t>
            </a:r>
            <a:r>
              <a:rPr lang="fr-FR" dirty="0" err="1"/>
              <a:t>SaltStack</a:t>
            </a:r>
            <a:r>
              <a:rPr lang="fr-FR" dirty="0"/>
              <a:t> et </a:t>
            </a:r>
            <a:r>
              <a:rPr lang="fr-FR" dirty="0" err="1"/>
              <a:t>Puppet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48</a:t>
            </a:fld>
            <a:endParaRPr lang="fr-FR"/>
          </a:p>
        </p:txBody>
      </p:sp>
    </p:spTree>
    <p:extLst>
      <p:ext uri="{BB962C8B-B14F-4D97-AF65-F5344CB8AC3E}">
        <p14:creationId xmlns:p14="http://schemas.microsoft.com/office/powerpoint/2010/main" val="2403476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les différences entre les deux  par des exemples plus concrets.</a:t>
            </a:r>
          </a:p>
          <a:p>
            <a:r>
              <a:rPr lang="fr-FR" dirty="0"/>
              <a:t>Imaginez qu'on utilise un outil  d'infrastructures as code de type impératif.</a:t>
            </a:r>
          </a:p>
          <a:p>
            <a:r>
              <a:rPr lang="fr-FR" dirty="0"/>
              <a:t>Ici le développeur créer un script pour créer  </a:t>
            </a:r>
          </a:p>
          <a:p>
            <a:endParaRPr lang="fr-FR" dirty="0"/>
          </a:p>
          <a:p>
            <a:r>
              <a:rPr lang="fr-FR" dirty="0"/>
              <a:t>trois serveurs.</a:t>
            </a:r>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49</a:t>
            </a:fld>
            <a:endParaRPr lang="fr-FR"/>
          </a:p>
        </p:txBody>
      </p:sp>
    </p:spTree>
    <p:extLst>
      <p:ext uri="{BB962C8B-B14F-4D97-AF65-F5344CB8AC3E}">
        <p14:creationId xmlns:p14="http://schemas.microsoft.com/office/powerpoint/2010/main" val="21266147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Maintenant, il veut augmenter le nombre de serveurs à 5. </a:t>
            </a:r>
          </a:p>
          <a:p>
            <a:endParaRPr lang="fr-FR" dirty="0"/>
          </a:p>
          <a:p>
            <a:r>
              <a:rPr lang="fr-FR" dirty="0"/>
              <a:t>Le problème c'est que le code précédent n'est  plus utile. En effet si on change le nombre de  serveurs du premier code à 5, il déploiera </a:t>
            </a:r>
          </a:p>
          <a:p>
            <a:r>
              <a:rPr lang="fr-FR" dirty="0"/>
              <a:t>cinq nouveaux serveurs, ce qui donnera huit  serveurs au total avec les trois premiers </a:t>
            </a:r>
          </a:p>
          <a:p>
            <a:r>
              <a:rPr lang="fr-FR" dirty="0"/>
              <a:t>déployés initialement. Il est important dans  l'infrastructure as code impératif de connaître l'existant avant d'écrire un nouveau script. </a:t>
            </a:r>
          </a:p>
          <a:p>
            <a:endParaRPr lang="fr-FR" dirty="0"/>
          </a:p>
          <a:p>
            <a:r>
              <a:rPr lang="fr-FR" dirty="0"/>
              <a:t>Ici par exemple, pour ajouter de nouveaux serveurs dans ce contexte, la réutilisabilité  du code est plutôt limitée puisque sur le long </a:t>
            </a:r>
          </a:p>
          <a:p>
            <a:r>
              <a:rPr lang="fr-FR" dirty="0"/>
              <a:t>terme les bases du code vont avoir tendance à  se développer et à se compliquer.</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50</a:t>
            </a:fld>
            <a:endParaRPr lang="fr-FR"/>
          </a:p>
        </p:txBody>
      </p:sp>
    </p:spTree>
    <p:extLst>
      <p:ext uri="{BB962C8B-B14F-4D97-AF65-F5344CB8AC3E}">
        <p14:creationId xmlns:p14="http://schemas.microsoft.com/office/powerpoint/2010/main" val="2403018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Passons maintenant un contexte  </a:t>
            </a:r>
          </a:p>
          <a:p>
            <a:endParaRPr lang="fr-FR" dirty="0"/>
          </a:p>
          <a:p>
            <a:r>
              <a:rPr lang="fr-FR" dirty="0"/>
              <a:t>infrastructures as code de type déclaratif. Ici le développeur doit seulement déclarer  l'état final de l'infrastructure voulue.</a:t>
            </a:r>
          </a:p>
          <a:p>
            <a:r>
              <a:rPr lang="fr-FR" dirty="0"/>
              <a:t>Et l'outil d'infrastructure as code de type  déclaratif se charge d'atteindre cet état, l'outil sera également conscient de tout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51</a:t>
            </a:fld>
            <a:endParaRPr lang="fr-FR"/>
          </a:p>
        </p:txBody>
      </p:sp>
    </p:spTree>
    <p:extLst>
      <p:ext uri="{BB962C8B-B14F-4D97-AF65-F5344CB8AC3E}">
        <p14:creationId xmlns:p14="http://schemas.microsoft.com/office/powerpoint/2010/main" val="334605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première est la fonctionnalité des </a:t>
            </a:r>
            <a:r>
              <a:rPr lang="fr-FR" dirty="0" err="1"/>
              <a:t>Cgroups</a:t>
            </a:r>
            <a:r>
              <a:rPr lang="fr-FR" dirty="0"/>
              <a:t> pour Control Groups</a:t>
            </a:r>
          </a:p>
          <a:p>
            <a:endParaRPr lang="fr-FR" dirty="0"/>
          </a:p>
          <a:p>
            <a:r>
              <a:rPr lang="fr-FR" dirty="0"/>
              <a:t>c'est ce qui permet de limiter et d'isoler l'utilisation des ressources</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5</a:t>
            </a:fld>
            <a:endParaRPr lang="fr-FR"/>
          </a:p>
        </p:txBody>
      </p:sp>
    </p:spTree>
    <p:extLst>
      <p:ext uri="{BB962C8B-B14F-4D97-AF65-F5344CB8AC3E}">
        <p14:creationId xmlns:p14="http://schemas.microsoft.com/office/powerpoint/2010/main" val="112636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qui a été déployée dans le passé.</a:t>
            </a:r>
          </a:p>
          <a:p>
            <a:r>
              <a:rPr lang="fr-FR" dirty="0"/>
              <a:t>Par conséquent pour avoir maintenant cinq   serveurs, il suffit de revenir au même code est </a:t>
            </a:r>
          </a:p>
          <a:p>
            <a:r>
              <a:rPr lang="fr-FR" dirty="0"/>
              <a:t>de mettre à jour le nombre de serveurs de 3 à 5. </a:t>
            </a:r>
          </a:p>
          <a:p>
            <a:endParaRPr lang="fr-FR" dirty="0"/>
          </a:p>
          <a:p>
            <a:r>
              <a:rPr lang="fr-FR" dirty="0"/>
              <a:t>Ici le code représente le  dernier état de l'infrastructure, </a:t>
            </a:r>
          </a:p>
          <a:p>
            <a:endParaRPr lang="fr-FR" dirty="0"/>
          </a:p>
          <a:p>
            <a:r>
              <a:rPr lang="fr-FR" dirty="0"/>
              <a:t>il est donc plus facile de savoir en un coup d'</a:t>
            </a:r>
            <a:r>
              <a:rPr lang="fr-FR" dirty="0" err="1"/>
              <a:t>oeil</a:t>
            </a:r>
            <a:r>
              <a:rPr lang="fr-FR" dirty="0"/>
              <a:t> ce qui est actuellement  déployée et comment il est configuré.</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52</a:t>
            </a:fld>
            <a:endParaRPr lang="fr-FR"/>
          </a:p>
        </p:txBody>
      </p:sp>
    </p:spTree>
    <p:extLst>
      <p:ext uri="{BB962C8B-B14F-4D97-AF65-F5344CB8AC3E}">
        <p14:creationId xmlns:p14="http://schemas.microsoft.com/office/powerpoint/2010/main" val="2713996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54350-03DE-2DFC-E497-5C6A69E87DE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BB48526-217B-CCCB-D232-D6AF1351FF3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E4FC8CC-1ECE-3E03-4685-8EA7585A16C6}"/>
              </a:ext>
            </a:extLst>
          </p:cNvPr>
          <p:cNvSpPr>
            <a:spLocks noGrp="1"/>
          </p:cNvSpPr>
          <p:nvPr>
            <p:ph type="body" idx="1"/>
          </p:nvPr>
        </p:nvSpPr>
        <p:spPr/>
        <p:txBody>
          <a:bodyPr/>
          <a:lstStyle/>
          <a:p>
            <a:r>
              <a:rPr lang="fr-FR" dirty="0"/>
              <a:t>En résumé le modèle impératif se concentre sur  le comment et le modèle déclaratif sur le quoi.</a:t>
            </a:r>
          </a:p>
          <a:p>
            <a:endParaRPr lang="fr-FR" dirty="0"/>
          </a:p>
        </p:txBody>
      </p:sp>
      <p:sp>
        <p:nvSpPr>
          <p:cNvPr id="4" name="Espace réservé du numéro de diapositive 3">
            <a:extLst>
              <a:ext uri="{FF2B5EF4-FFF2-40B4-BE49-F238E27FC236}">
                <a16:creationId xmlns:a16="http://schemas.microsoft.com/office/drawing/2014/main" id="{8FFEF5C0-64C6-308C-AEBF-8EF21E172B57}"/>
              </a:ext>
            </a:extLst>
          </p:cNvPr>
          <p:cNvSpPr>
            <a:spLocks noGrp="1"/>
          </p:cNvSpPr>
          <p:nvPr>
            <p:ph type="sldNum" sz="quarter" idx="5"/>
          </p:nvPr>
        </p:nvSpPr>
        <p:spPr/>
        <p:txBody>
          <a:bodyPr/>
          <a:lstStyle/>
          <a:p>
            <a:fld id="{19DC4ADE-EDFB-4146-BC8D-7EA9C54FFCF7}" type="slidenum">
              <a:rPr lang="fr-FR" smtClean="0"/>
              <a:t>53</a:t>
            </a:fld>
            <a:endParaRPr lang="fr-FR"/>
          </a:p>
        </p:txBody>
      </p:sp>
    </p:spTree>
    <p:extLst>
      <p:ext uri="{BB962C8B-B14F-4D97-AF65-F5344CB8AC3E}">
        <p14:creationId xmlns:p14="http://schemas.microsoft.com/office/powerpoint/2010/main" val="1474445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contre sachez qu'il n'y a pas de solution  ultime d'infrastructure à ce code qui fera tout </a:t>
            </a:r>
          </a:p>
          <a:p>
            <a:r>
              <a:rPr lang="fr-FR" dirty="0"/>
              <a:t>chaque type a ses atouts et ses contraintes. </a:t>
            </a:r>
          </a:p>
          <a:p>
            <a:endParaRPr lang="fr-FR" dirty="0"/>
          </a:p>
          <a:p>
            <a:r>
              <a:rPr lang="fr-FR" dirty="0"/>
              <a:t>Prenons un exemple, vous voulez un gâteau au chocolat avec le modèle impératif, vous  demandez à un commis de vous préparer à gâteau au </a:t>
            </a:r>
          </a:p>
          <a:p>
            <a:r>
              <a:rPr lang="fr-FR" dirty="0"/>
              <a:t>chocolat selon une recette que vous avez écrite. </a:t>
            </a:r>
          </a:p>
          <a:p>
            <a:endParaRPr lang="fr-FR" dirty="0"/>
          </a:p>
          <a:p>
            <a:r>
              <a:rPr lang="fr-FR" dirty="0"/>
              <a:t>Alors que dans le modèle déclaratif vous demandez  à un chef de vous préparer à gâteau au chocolat,  </a:t>
            </a:r>
          </a:p>
          <a:p>
            <a:endParaRPr lang="fr-FR" dirty="0"/>
          </a:p>
          <a:p>
            <a:r>
              <a:rPr lang="fr-FR" dirty="0"/>
              <a:t>comment il y arrive, c'est son affaire,  vous lui faites confiance pour le résultat   final. Parce qu'après tout, c'est un chef!</a:t>
            </a:r>
          </a:p>
          <a:p>
            <a:r>
              <a:rPr lang="fr-FR" dirty="0"/>
              <a:t>Par contre dans le cas du modèle impératif  avec le commis vous pouvez personnaliser </a:t>
            </a:r>
          </a:p>
          <a:p>
            <a:r>
              <a:rPr lang="fr-FR" dirty="0"/>
              <a:t>votre gâteau avec une recette basée sur  votre expérience et vos goûts peut-être </a:t>
            </a:r>
          </a:p>
          <a:p>
            <a:r>
              <a:rPr lang="fr-FR" dirty="0"/>
              <a:t>que vous avez une technique secrète pour  une ganache au chocolat plus onctueuse ou </a:t>
            </a:r>
          </a:p>
          <a:p>
            <a:r>
              <a:rPr lang="fr-FR" dirty="0"/>
              <a:t>que vous souhaitez une génoise sans gluten. </a:t>
            </a:r>
          </a:p>
          <a:p>
            <a:endParaRPr lang="fr-FR" dirty="0"/>
          </a:p>
          <a:p>
            <a:r>
              <a:rPr lang="fr-FR" dirty="0"/>
              <a:t>Il est bien évidemment envisageable d'avoir modèle hybride avec un outil déclaratif pour  gérer la majorité de l'infrastructure </a:t>
            </a:r>
          </a:p>
          <a:p>
            <a:r>
              <a:rPr lang="fr-FR" dirty="0"/>
              <a:t>et utiliser un outil impératif pour  répondre aux besoins d'exigences spécifiques.</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54</a:t>
            </a:fld>
            <a:endParaRPr lang="fr-FR"/>
          </a:p>
        </p:txBody>
      </p:sp>
    </p:spTree>
    <p:extLst>
      <p:ext uri="{BB962C8B-B14F-4D97-AF65-F5344CB8AC3E}">
        <p14:creationId xmlns:p14="http://schemas.microsoft.com/office/powerpoint/2010/main" val="5026213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Enfin dernier point important à aborder, c'est le concept de l'immutabilité.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dirty="0"/>
              <a:t>Le principe de l'infrastructure immutable est  qu'une fois déployée, l'infrastructure  ne peut plus changer dans le temps. </a:t>
            </a:r>
          </a:p>
          <a:p>
            <a:r>
              <a:rPr lang="fr-FR" dirty="0"/>
              <a:t>Fini  donc les modifications au fil de  l'eau sur le paramétrage de l'os,  des middlewares ou des applicatifs installés.</a:t>
            </a:r>
          </a:p>
          <a:p>
            <a:endParaRPr lang="fr-FR" dirty="0"/>
          </a:p>
          <a:p>
            <a:r>
              <a:rPr lang="fr-FR" dirty="0"/>
              <a:t>S'il y a des évolutions ou des corrections et  de façon générale tout changement, </a:t>
            </a:r>
          </a:p>
          <a:p>
            <a:r>
              <a:rPr lang="fr-FR" dirty="0"/>
              <a:t>ils seront apportées sur une  nouvelle version de l'infrastructure.</a:t>
            </a:r>
          </a:p>
          <a:p>
            <a:r>
              <a:rPr lang="fr-FR" dirty="0"/>
              <a:t>Avec l'approche d'infrastructure as code,  </a:t>
            </a:r>
          </a:p>
          <a:p>
            <a:endParaRPr lang="fr-FR" dirty="0"/>
          </a:p>
          <a:p>
            <a:r>
              <a:rPr lang="fr-FR" dirty="0"/>
              <a:t>il est fortement conseillé d'avoir  une infrastructure immutable. </a:t>
            </a:r>
          </a:p>
          <a:p>
            <a:endParaRPr lang="fr-FR" dirty="0"/>
          </a:p>
          <a:p>
            <a:r>
              <a:rPr lang="fr-FR" dirty="0"/>
              <a:t>Le but étant de garder une cohérence entre les développements et de faciliter le suivi  des différentes versions. Comme il n'y a </a:t>
            </a:r>
          </a:p>
          <a:p>
            <a:r>
              <a:rPr lang="fr-FR" dirty="0"/>
              <a:t>pas eu de changement après le déploiement,  </a:t>
            </a:r>
          </a:p>
          <a:p>
            <a:endParaRPr lang="fr-FR" dirty="0"/>
          </a:p>
          <a:p>
            <a:r>
              <a:rPr lang="fr-FR" dirty="0"/>
              <a:t>on connaît tout de l'infrastructure déployée, puisque rien n'a changé sans qu'on ne sache.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55</a:t>
            </a:fld>
            <a:endParaRPr lang="fr-FR"/>
          </a:p>
        </p:txBody>
      </p:sp>
    </p:spTree>
    <p:extLst>
      <p:ext uri="{BB962C8B-B14F-4D97-AF65-F5344CB8AC3E}">
        <p14:creationId xmlns:p14="http://schemas.microsoft.com/office/powerpoint/2010/main" val="41021491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changement sera apporté avec le déploiement  d'une nouvelle version de l'infrastructure   via les outils d'infrastructure as code.</a:t>
            </a:r>
          </a:p>
          <a:p>
            <a:r>
              <a:rPr lang="fr-FR" dirty="0"/>
              <a:t>Et la bonne pratique est temps de migrer   progressivement le trafic des utilisateurs  vers la nouvelle infrastructure, et une fois   le trafic des utilisateurs totalement migré  vers la nouvelle infrastructure, l'ancienne   infrastructure est tout simplement détruite!</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56</a:t>
            </a:fld>
            <a:endParaRPr lang="fr-FR"/>
          </a:p>
        </p:txBody>
      </p:sp>
    </p:spTree>
    <p:extLst>
      <p:ext uri="{BB962C8B-B14F-4D97-AF65-F5344CB8AC3E}">
        <p14:creationId xmlns:p14="http://schemas.microsoft.com/office/powerpoint/2010/main" val="1798530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57</a:t>
            </a:fld>
            <a:endParaRPr lang="fr-FR"/>
          </a:p>
        </p:txBody>
      </p:sp>
    </p:spTree>
    <p:extLst>
      <p:ext uri="{BB962C8B-B14F-4D97-AF65-F5344CB8AC3E}">
        <p14:creationId xmlns:p14="http://schemas.microsoft.com/office/powerpoint/2010/main" val="1403480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parler observabilité ces principes clés et ses enjeux bref l'essentiel à Retenir.</a:t>
            </a:r>
          </a:p>
          <a:p>
            <a:endParaRPr lang="fr-FR" dirty="0"/>
          </a:p>
          <a:p>
            <a:r>
              <a:rPr lang="fr-FR" dirty="0"/>
              <a:t>voici Mario un pilote de carte et quand Mario conduit il fait attention</a:t>
            </a:r>
          </a:p>
          <a:p>
            <a:endParaRPr lang="fr-FR" dirty="0"/>
          </a:p>
          <a:p>
            <a:r>
              <a:rPr lang="fr-FR" dirty="0"/>
              <a:t>à trois informations la jauge d'essence la jauge d'huile et le compteur de vitesse en surveillant ces informations en temps réel il peut s'assurer que soit tout se passe bien c'est-à-dire que tous les indicateurs sont dans le vert soit</a:t>
            </a:r>
          </a:p>
          <a:p>
            <a:endParaRPr lang="fr-FR" dirty="0"/>
          </a:p>
          <a:p>
            <a:r>
              <a:rPr lang="fr-FR" dirty="0"/>
              <a:t>il y a un problème et dans ce cas-là il est alerté par des indicateurs dans le rouge et il va donc réagir par exemple reprendre de l'essence ou remettre de l'huile dans le moteur en fonction de l'information sur son tableau de bord</a:t>
            </a:r>
          </a:p>
          <a:p>
            <a:endParaRPr lang="fr-FR" dirty="0"/>
          </a:p>
          <a:p>
            <a:r>
              <a:rPr lang="fr-FR" dirty="0"/>
              <a:t>ces informations sont très utiles à Mario pour éviter la panne sèche ou la casse moteur</a:t>
            </a:r>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58</a:t>
            </a:fld>
            <a:endParaRPr lang="fr-FR"/>
          </a:p>
        </p:txBody>
      </p:sp>
    </p:spTree>
    <p:extLst>
      <p:ext uri="{BB962C8B-B14F-4D97-AF65-F5344CB8AC3E}">
        <p14:creationId xmlns:p14="http://schemas.microsoft.com/office/powerpoint/2010/main" val="3349740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mais est-ce qu'elle suffisent à réellement optimiser sa performance globale et bien non pour</a:t>
            </a:r>
          </a:p>
          <a:p>
            <a:endParaRPr lang="fr-FR" dirty="0"/>
          </a:p>
          <a:p>
            <a:r>
              <a:rPr lang="fr-FR" dirty="0"/>
              <a:t>cela il lui faut trouver des liens entre ces métriques et d'autres critères moins évidents comme par exemple le terrain ne montagne Route Arc-en-Ciel et cetera il va lui falloir mesurer l'impact de la pression des pneus sur sa vitesse mais aussi sur sa consommation d'essence en fonction du terrain </a:t>
            </a:r>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59</a:t>
            </a:fld>
            <a:endParaRPr lang="fr-FR"/>
          </a:p>
        </p:txBody>
      </p:sp>
    </p:spTree>
    <p:extLst>
      <p:ext uri="{BB962C8B-B14F-4D97-AF65-F5344CB8AC3E}">
        <p14:creationId xmlns:p14="http://schemas.microsoft.com/office/powerpoint/2010/main" val="202644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ça c'est le principe même d'observabilité qui au-delà de la collecte des données doit aussi les analyser dans leur contexte d'utilisation l'objectif de l'observabilité est de comprendre les états internes d'un système en examinant ce qu'il produisent</a:t>
            </a:r>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60</a:t>
            </a:fld>
            <a:endParaRPr lang="fr-FR"/>
          </a:p>
        </p:txBody>
      </p:sp>
    </p:spTree>
    <p:extLst>
      <p:ext uri="{BB962C8B-B14F-4D97-AF65-F5344CB8AC3E}">
        <p14:creationId xmlns:p14="http://schemas.microsoft.com/office/powerpoint/2010/main" val="2382253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pour cela il y a trois formats d'information clé à collecter tout d'abord on a les métriques qui sont une représentation numérique des données qui permettent de surveiller les performances du système en temps réel comme l'utilisation du CPU</a:t>
            </a:r>
          </a:p>
          <a:p>
            <a:r>
              <a:rPr lang="fr-FR" dirty="0"/>
              <a:t>de la mémoire les taux d'erreur le débit et cetera on a ensuite les logs </a:t>
            </a:r>
          </a:p>
          <a:p>
            <a:endParaRPr lang="fr-FR" dirty="0"/>
          </a:p>
          <a:p>
            <a:r>
              <a:rPr lang="fr-FR" dirty="0"/>
              <a:t>qui permettent d'enregistrer les événements les actions et les erreurs se produisant au sein du système ils peuvent aider à identifier la cause première des échecs </a:t>
            </a:r>
          </a:p>
          <a:p>
            <a:r>
              <a:rPr lang="fr-FR" dirty="0"/>
              <a:t>et vont contenir les informations les plus détaillées puisqu'on peut y écrire tout ce qu'on veut et de façon personnalisée enfin les traces permettent de suivre le parcours d'une à travers les différentes parties du système on va pouvoir retracer le cheminement d'une requête ce qui facilite la compréhension des interactions entre les différents composants</a:t>
            </a:r>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61</a:t>
            </a:fld>
            <a:endParaRPr lang="fr-FR"/>
          </a:p>
        </p:txBody>
      </p:sp>
    </p:spTree>
    <p:extLst>
      <p:ext uri="{BB962C8B-B14F-4D97-AF65-F5344CB8AC3E}">
        <p14:creationId xmlns:p14="http://schemas.microsoft.com/office/powerpoint/2010/main" val="2476957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la fonctionnalité de cloisonnement des espaces de nommage (</a:t>
            </a:r>
            <a:r>
              <a:rPr lang="fr-FR" dirty="0" err="1"/>
              <a:t>namespace</a:t>
            </a:r>
            <a:r>
              <a:rPr lang="fr-FR" dirty="0"/>
              <a:t> en anglais) permet</a:t>
            </a:r>
          </a:p>
          <a:p>
            <a:r>
              <a:rPr lang="fr-FR" dirty="0"/>
              <a:t>d'empêcher qu'un groupe puisse voir les ressources des autres groupes</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6</a:t>
            </a:fld>
            <a:endParaRPr lang="fr-FR"/>
          </a:p>
        </p:txBody>
      </p:sp>
    </p:spTree>
    <p:extLst>
      <p:ext uri="{BB962C8B-B14F-4D97-AF65-F5344CB8AC3E}">
        <p14:creationId xmlns:p14="http://schemas.microsoft.com/office/powerpoint/2010/main" val="40114399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ainsi avec les métriques on va avoir des informations simples mais pas de contexte les log </a:t>
            </a:r>
            <a:r>
              <a:rPr lang="fr-FR" dirty="0" err="1"/>
              <a:t>permett</a:t>
            </a:r>
            <a:r>
              <a:rPr lang="fr-FR" dirty="0"/>
              <a:t> d'avoir beaucoup de contexte mais limité à ce que les développeurs ont prévu en amont les traces à la différence des deux précédents ne sont pas prédéfinies elle  permet de capturer le contexte d'exécution tel qu'il est réellement la trace devient alors le fil conducteur d'analyse de ces </a:t>
            </a:r>
            <a:r>
              <a:rPr lang="fr-FR" dirty="0" err="1"/>
              <a:t>ces</a:t>
            </a:r>
            <a:r>
              <a:rPr lang="fr-FR" dirty="0"/>
              <a:t> données mais collecter ces informations ne suffit pas collecter ces données ce n'est que le point de départ car l'observabilité c'est savoir ce que l'on fait de ces trois types de données </a:t>
            </a:r>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62</a:t>
            </a:fld>
            <a:endParaRPr lang="fr-FR"/>
          </a:p>
        </p:txBody>
      </p:sp>
    </p:spTree>
    <p:extLst>
      <p:ext uri="{BB962C8B-B14F-4D97-AF65-F5344CB8AC3E}">
        <p14:creationId xmlns:p14="http://schemas.microsoft.com/office/powerpoint/2010/main" val="33072043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en effet un système est considéré comme observable lorsqu'il est possible de recueillir des informations pertinentes sur son état et  surveiller son comportement interne </a:t>
            </a:r>
          </a:p>
          <a:p>
            <a:endParaRPr lang="fr-FR" dirty="0"/>
          </a:p>
          <a:p>
            <a:r>
              <a:rPr lang="fr-FR" dirty="0"/>
              <a:t>Mais aussi identifier plus rapidement les problèmes potentiels et prendre des mesures proactives pour améliorer les performance globale du système et enfin</a:t>
            </a:r>
          </a:p>
          <a:p>
            <a:endParaRPr lang="fr-FR" dirty="0"/>
          </a:p>
          <a:p>
            <a:r>
              <a:rPr lang="fr-FR" dirty="0"/>
              <a:t>offrir une compréhension approfondie du comportement général du système en</a:t>
            </a:r>
          </a:p>
          <a:p>
            <a:endParaRPr lang="fr-FR" dirty="0"/>
          </a:p>
          <a:p>
            <a:r>
              <a:rPr lang="fr-FR" dirty="0"/>
              <a:t>exemple d'outils </a:t>
            </a:r>
            <a:r>
              <a:rPr lang="fr-FR" dirty="0" err="1"/>
              <a:t>populairire</a:t>
            </a:r>
            <a:r>
              <a:rPr lang="fr-FR" dirty="0"/>
              <a:t> d'observabilité on a par exemple</a:t>
            </a:r>
          </a:p>
          <a:p>
            <a:endParaRPr lang="fr-FR" dirty="0"/>
          </a:p>
          <a:p>
            <a:r>
              <a:rPr lang="fr-FR" dirty="0" err="1"/>
              <a:t>promethus</a:t>
            </a:r>
            <a:r>
              <a:rPr lang="fr-FR" dirty="0"/>
              <a:t> </a:t>
            </a:r>
            <a:r>
              <a:rPr lang="fr-FR" dirty="0" err="1"/>
              <a:t>grafana</a:t>
            </a:r>
            <a:r>
              <a:rPr lang="fr-FR" dirty="0"/>
              <a:t> </a:t>
            </a:r>
            <a:r>
              <a:rPr lang="fr-FR" dirty="0" err="1"/>
              <a:t>elk</a:t>
            </a:r>
            <a:r>
              <a:rPr lang="fr-FR" dirty="0"/>
              <a:t> pour </a:t>
            </a:r>
            <a:r>
              <a:rPr lang="fr-FR" dirty="0" err="1"/>
              <a:t>elastic</a:t>
            </a:r>
            <a:r>
              <a:rPr lang="fr-FR" dirty="0"/>
              <a:t> </a:t>
            </a:r>
            <a:r>
              <a:rPr lang="fr-FR" dirty="0" err="1"/>
              <a:t>search</a:t>
            </a:r>
            <a:r>
              <a:rPr lang="fr-FR" dirty="0"/>
              <a:t> </a:t>
            </a:r>
            <a:r>
              <a:rPr lang="fr-FR" dirty="0" err="1"/>
              <a:t>loogstash</a:t>
            </a:r>
            <a:r>
              <a:rPr lang="fr-FR" dirty="0"/>
              <a:t> et </a:t>
            </a:r>
            <a:r>
              <a:rPr lang="fr-FR" dirty="0" err="1"/>
              <a:t>kibana</a:t>
            </a:r>
            <a:r>
              <a:rPr lang="fr-FR" dirty="0"/>
              <a:t> AWS </a:t>
            </a:r>
            <a:r>
              <a:rPr lang="fr-FR" dirty="0" err="1"/>
              <a:t>cloudwatch</a:t>
            </a:r>
            <a:r>
              <a:rPr lang="fr-FR" dirty="0"/>
              <a:t> et </a:t>
            </a:r>
            <a:r>
              <a:rPr lang="fr-FR" dirty="0" err="1"/>
              <a:t>dinatras</a:t>
            </a:r>
            <a:endParaRPr lang="fr-FR" dirty="0"/>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63</a:t>
            </a:fld>
            <a:endParaRPr lang="fr-FR"/>
          </a:p>
        </p:txBody>
      </p:sp>
    </p:spTree>
    <p:extLst>
      <p:ext uri="{BB962C8B-B14F-4D97-AF65-F5344CB8AC3E}">
        <p14:creationId xmlns:p14="http://schemas.microsoft.com/office/powerpoint/2010/main" val="2992379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l'observabilité devient cruciale avec les architectures modernes qui sont distribué interconnecté et ouvertes et aussi bien en </a:t>
            </a:r>
            <a:r>
              <a:rPr lang="fr-FR" dirty="0" err="1"/>
              <a:t>multilcloud</a:t>
            </a:r>
            <a:r>
              <a:rPr lang="fr-FR" dirty="0"/>
              <a:t> qu'en Cloud hybride</a:t>
            </a:r>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64</a:t>
            </a:fld>
            <a:endParaRPr lang="fr-FR"/>
          </a:p>
        </p:txBody>
      </p:sp>
    </p:spTree>
    <p:extLst>
      <p:ext uri="{BB962C8B-B14F-4D97-AF65-F5344CB8AC3E}">
        <p14:creationId xmlns:p14="http://schemas.microsoft.com/office/powerpoint/2010/main" val="42036195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en effet avec les applications dites cloud native conçu avec des architectures en </a:t>
            </a:r>
            <a:r>
              <a:rPr lang="fr-FR" dirty="0" err="1"/>
              <a:t>microservice</a:t>
            </a:r>
            <a:r>
              <a:rPr lang="fr-FR" dirty="0"/>
              <a:t> les applications sont </a:t>
            </a:r>
            <a:r>
              <a:rPr lang="fr-FR" dirty="0" err="1"/>
              <a:t>sont</a:t>
            </a:r>
            <a:r>
              <a:rPr lang="fr-FR" dirty="0"/>
              <a:t> distribués en de nombreux services</a:t>
            </a:r>
          </a:p>
          <a:p>
            <a:endParaRPr lang="fr-FR" dirty="0"/>
          </a:p>
          <a:p>
            <a:r>
              <a:rPr lang="fr-FR" dirty="0"/>
              <a:t>chaque service étant autonome mais tous sont interconnectés chacun de ces</a:t>
            </a:r>
          </a:p>
          <a:p>
            <a:endParaRPr lang="fr-FR" dirty="0"/>
          </a:p>
          <a:p>
            <a:r>
              <a:rPr lang="fr-FR" dirty="0"/>
              <a:t>services est développé par des équipes différentes et il est de plus en plus difficile pour les organisations d'avoir</a:t>
            </a:r>
          </a:p>
          <a:p>
            <a:endParaRPr lang="fr-FR" dirty="0"/>
          </a:p>
          <a:p>
            <a:r>
              <a:rPr lang="fr-FR" dirty="0"/>
              <a:t>une vision exhaustive de leur application dans sa globalité d'autant plus que ces architectures sont très dynamiques avec des évolutions ou des mises à jour très fréquentes </a:t>
            </a:r>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65</a:t>
            </a:fld>
            <a:endParaRPr lang="fr-FR"/>
          </a:p>
        </p:txBody>
      </p:sp>
    </p:spTree>
    <p:extLst>
      <p:ext uri="{BB962C8B-B14F-4D97-AF65-F5344CB8AC3E}">
        <p14:creationId xmlns:p14="http://schemas.microsoft.com/office/powerpoint/2010/main" val="33398165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l'observabilité permet justement de comprendre comment ces services interagissent ensemble donc au-delà d'aider à identifier les 10fonction </a:t>
            </a:r>
            <a:r>
              <a:rPr lang="fr-FR" dirty="0" err="1"/>
              <a:t>fement</a:t>
            </a:r>
            <a:r>
              <a:rPr lang="fr-FR" dirty="0"/>
              <a:t> et leur origine l'observabilité a pour but d'aider les organisations à reprendre le contrôle de leur système d'information </a:t>
            </a:r>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66</a:t>
            </a:fld>
            <a:endParaRPr lang="fr-FR"/>
          </a:p>
        </p:txBody>
      </p:sp>
    </p:spTree>
    <p:extLst>
      <p:ext uri="{BB962C8B-B14F-4D97-AF65-F5344CB8AC3E}">
        <p14:creationId xmlns:p14="http://schemas.microsoft.com/office/powerpoint/2010/main" val="711164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enfin pour finir faisons la différence entre le monitoring ou surveillance en français et l'observabilité parce qu'il y a souvent</a:t>
            </a:r>
          </a:p>
          <a:p>
            <a:endParaRPr lang="fr-FR" dirty="0"/>
          </a:p>
          <a:p>
            <a:r>
              <a:rPr lang="fr-FR" dirty="0"/>
              <a:t>une confusion entre les deux notions le monitoring surveille les performances d'un élément du système d'information</a:t>
            </a:r>
          </a:p>
          <a:p>
            <a:endParaRPr lang="fr-FR" dirty="0"/>
          </a:p>
          <a:p>
            <a:r>
              <a:rPr lang="fr-FR" dirty="0"/>
              <a:t>par exemple le système d'exploitation les bases de données le réseau l'application et cetera cependant la limite est que souvent chaque élément est surveillé en </a:t>
            </a:r>
            <a:r>
              <a:rPr lang="fr-FR" dirty="0" err="1"/>
              <a:t>styo</a:t>
            </a:r>
            <a:r>
              <a:rPr lang="fr-FR" dirty="0"/>
              <a:t> sans vision consolidée et un monitoring même exhaustif n'est pas synonyme</a:t>
            </a:r>
          </a:p>
          <a:p>
            <a:endParaRPr lang="fr-FR" dirty="0"/>
          </a:p>
          <a:p>
            <a:r>
              <a:rPr lang="fr-FR" dirty="0"/>
              <a:t>d'observabilité avec l'observabilité on doit être capable d'agréger toutes ces données dont celle du monitoring pour ensuite extraire des informations utiles via l'utilisation de techniques d'analyse de données de corrélation </a:t>
            </a:r>
            <a:r>
              <a:rPr lang="fr-FR" dirty="0" err="1"/>
              <a:t>etde</a:t>
            </a:r>
            <a:r>
              <a:rPr lang="fr-FR" dirty="0"/>
              <a:t> visualisation afin de mieux comprendre comment ces différents éléments du système </a:t>
            </a:r>
            <a:r>
              <a:rPr lang="fr-FR"/>
              <a:t>interagissent entre eux</a:t>
            </a:r>
            <a:endParaRPr lang="fr-FR" dirty="0"/>
          </a:p>
        </p:txBody>
      </p:sp>
      <p:sp>
        <p:nvSpPr>
          <p:cNvPr id="4" name="Espace réservé du numéro de diapositive 3"/>
          <p:cNvSpPr>
            <a:spLocks noGrp="1"/>
          </p:cNvSpPr>
          <p:nvPr>
            <p:ph type="sldNum" sz="quarter" idx="5"/>
          </p:nvPr>
        </p:nvSpPr>
        <p:spPr/>
        <p:txBody>
          <a:bodyPr/>
          <a:lstStyle/>
          <a:p>
            <a:fld id="{3BF32C64-088E-44C5-B01A-4B4033D36533}" type="slidenum">
              <a:rPr lang="fr-FR" smtClean="0"/>
              <a:t>67</a:t>
            </a:fld>
            <a:endParaRPr lang="fr-FR"/>
          </a:p>
        </p:txBody>
      </p:sp>
    </p:spTree>
    <p:extLst>
      <p:ext uri="{BB962C8B-B14F-4D97-AF65-F5344CB8AC3E}">
        <p14:creationId xmlns:p14="http://schemas.microsoft.com/office/powerpoint/2010/main" val="33319537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72</a:t>
            </a:fld>
            <a:endParaRPr lang="fr-FR"/>
          </a:p>
        </p:txBody>
      </p:sp>
    </p:spTree>
    <p:extLst>
      <p:ext uri="{BB962C8B-B14F-4D97-AF65-F5344CB8AC3E}">
        <p14:creationId xmlns:p14="http://schemas.microsoft.com/office/powerpoint/2010/main" val="1424544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76</a:t>
            </a:fld>
            <a:endParaRPr lang="fr-FR"/>
          </a:p>
        </p:txBody>
      </p:sp>
    </p:spTree>
    <p:extLst>
      <p:ext uri="{BB962C8B-B14F-4D97-AF65-F5344CB8AC3E}">
        <p14:creationId xmlns:p14="http://schemas.microsoft.com/office/powerpoint/2010/main" val="7525372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77</a:t>
            </a:fld>
            <a:endParaRPr lang="fr-FR"/>
          </a:p>
        </p:txBody>
      </p:sp>
    </p:spTree>
    <p:extLst>
      <p:ext uri="{BB962C8B-B14F-4D97-AF65-F5344CB8AC3E}">
        <p14:creationId xmlns:p14="http://schemas.microsoft.com/office/powerpoint/2010/main" val="26546730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80CCC-F7DE-C9F2-0A3A-9F372962884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B63668C-BEB1-F19A-A422-E10963FE5F1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C2FD5DD-A300-CA79-F168-245B410560A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2B12461-2809-899D-BCCA-9E886BB7CB41}"/>
              </a:ext>
            </a:extLst>
          </p:cNvPr>
          <p:cNvSpPr>
            <a:spLocks noGrp="1"/>
          </p:cNvSpPr>
          <p:nvPr>
            <p:ph type="sldNum" sz="quarter" idx="5"/>
          </p:nvPr>
        </p:nvSpPr>
        <p:spPr/>
        <p:txBody>
          <a:bodyPr/>
          <a:lstStyle/>
          <a:p>
            <a:fld id="{19DC4ADE-EDFB-4146-BC8D-7EA9C54FFCF7}" type="slidenum">
              <a:rPr lang="fr-FR" smtClean="0"/>
              <a:t>78</a:t>
            </a:fld>
            <a:endParaRPr lang="fr-FR"/>
          </a:p>
        </p:txBody>
      </p:sp>
    </p:spTree>
    <p:extLst>
      <p:ext uri="{BB962C8B-B14F-4D97-AF65-F5344CB8AC3E}">
        <p14:creationId xmlns:p14="http://schemas.microsoft.com/office/powerpoint/2010/main" val="1223524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virtualisation par conteneurs est aussi caractérisée par la couche intermédiaire du contrôleur</a:t>
            </a:r>
          </a:p>
          <a:p>
            <a:endParaRPr lang="fr-FR" dirty="0"/>
          </a:p>
          <a:p>
            <a:r>
              <a:rPr lang="fr-FR" dirty="0"/>
              <a:t>Le contrôleur gère un ensemble de fonctionnalités pour les conteneurs</a:t>
            </a:r>
          </a:p>
          <a:p>
            <a:endParaRPr lang="fr-FR" dirty="0"/>
          </a:p>
          <a:p>
            <a:r>
              <a:rPr lang="fr-FR" dirty="0"/>
              <a:t>Il y a évidemment les interactions des conteneurs avec l'OS</a:t>
            </a:r>
          </a:p>
          <a:p>
            <a:endParaRPr lang="fr-FR" dirty="0"/>
          </a:p>
          <a:p>
            <a:r>
              <a:rPr lang="fr-FR" dirty="0"/>
              <a:t>Ensuite et la sécurité par la gestion de privilèges et de ressources</a:t>
            </a:r>
          </a:p>
          <a:p>
            <a:endParaRPr lang="fr-FR" dirty="0"/>
          </a:p>
          <a:p>
            <a:r>
              <a:rPr lang="fr-FR" dirty="0"/>
              <a:t>La scalabilité c'est-à-dire la duplication et la suppression des conteneurs</a:t>
            </a:r>
          </a:p>
          <a:p>
            <a:endParaRPr lang="fr-FR" dirty="0"/>
          </a:p>
          <a:p>
            <a:r>
              <a:rPr lang="fr-FR" dirty="0"/>
              <a:t>L'accessibilité des conteneurs à travers la gestion des API et CLI</a:t>
            </a:r>
          </a:p>
          <a:p>
            <a:endParaRPr lang="fr-FR" dirty="0"/>
          </a:p>
          <a:p>
            <a:r>
              <a:rPr lang="fr-FR" dirty="0"/>
              <a:t>La portabilité c'est-à-dire la migration à froid ou à chaud de conteneurs</a:t>
            </a:r>
          </a:p>
          <a:p>
            <a:endParaRPr lang="fr-FR" dirty="0"/>
          </a:p>
          <a:p>
            <a:r>
              <a:rPr lang="fr-FR" dirty="0"/>
              <a:t>Enfin il est a noté que le contrôleur peut simuler des environnements différents de celui de l’OS mais ça on le verra un peu plus loin dans la vidéo</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7</a:t>
            </a:fld>
            <a:endParaRPr lang="fr-FR"/>
          </a:p>
        </p:txBody>
      </p:sp>
    </p:spTree>
    <p:extLst>
      <p:ext uri="{BB962C8B-B14F-4D97-AF65-F5344CB8AC3E}">
        <p14:creationId xmlns:p14="http://schemas.microsoft.com/office/powerpoint/2010/main" val="6063925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79</a:t>
            </a:fld>
            <a:endParaRPr lang="fr-FR"/>
          </a:p>
        </p:txBody>
      </p:sp>
    </p:spTree>
    <p:extLst>
      <p:ext uri="{BB962C8B-B14F-4D97-AF65-F5344CB8AC3E}">
        <p14:creationId xmlns:p14="http://schemas.microsoft.com/office/powerpoint/2010/main" val="7775725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80</a:t>
            </a:fld>
            <a:endParaRPr lang="fr-FR"/>
          </a:p>
        </p:txBody>
      </p:sp>
    </p:spTree>
    <p:extLst>
      <p:ext uri="{BB962C8B-B14F-4D97-AF65-F5344CB8AC3E}">
        <p14:creationId xmlns:p14="http://schemas.microsoft.com/office/powerpoint/2010/main" val="2264232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81</a:t>
            </a:fld>
            <a:endParaRPr lang="fr-FR"/>
          </a:p>
        </p:txBody>
      </p:sp>
    </p:spTree>
    <p:extLst>
      <p:ext uri="{BB962C8B-B14F-4D97-AF65-F5344CB8AC3E}">
        <p14:creationId xmlns:p14="http://schemas.microsoft.com/office/powerpoint/2010/main" val="33096991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82</a:t>
            </a:fld>
            <a:endParaRPr lang="fr-FR"/>
          </a:p>
        </p:txBody>
      </p:sp>
    </p:spTree>
    <p:extLst>
      <p:ext uri="{BB962C8B-B14F-4D97-AF65-F5344CB8AC3E}">
        <p14:creationId xmlns:p14="http://schemas.microsoft.com/office/powerpoint/2010/main" val="2054106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maintenant la différence entre un conteneur une VM classique</a:t>
            </a:r>
          </a:p>
          <a:p>
            <a:endParaRPr lang="fr-FR" dirty="0"/>
          </a:p>
          <a:p>
            <a:r>
              <a:rPr lang="fr-FR" dirty="0"/>
              <a:t>Pour tout savoir de la virtualisation</a:t>
            </a:r>
          </a:p>
          <a:p>
            <a:endParaRPr lang="fr-FR" dirty="0"/>
          </a:p>
          <a:p>
            <a:r>
              <a:rPr lang="fr-FR" dirty="0"/>
              <a:t>Sachez que j'ai fait une vidéo dessus</a:t>
            </a:r>
          </a:p>
          <a:p>
            <a:endParaRPr lang="fr-FR" dirty="0"/>
          </a:p>
          <a:p>
            <a:r>
              <a:rPr lang="fr-FR" dirty="0"/>
              <a:t>Une machine virtuelle (VM) recrée intégralement un serveur</a:t>
            </a:r>
          </a:p>
          <a:p>
            <a:endParaRPr lang="fr-FR" dirty="0"/>
          </a:p>
          <a:p>
            <a:r>
              <a:rPr lang="fr-FR" dirty="0"/>
              <a:t>c'est-à-dire avec un OS complet, ses pilotes, ses fichiers, binaires ou bibliothèque ainsi que l'application elle-même</a:t>
            </a:r>
          </a:p>
          <a:p>
            <a:endParaRPr lang="fr-FR" dirty="0"/>
          </a:p>
          <a:p>
            <a:r>
              <a:rPr lang="fr-FR" dirty="0"/>
              <a:t>Le conteneur n'embarque pas d'OS, il est donc plus léger que la VM le conteneur est donc plus facile à migrer/télécharger et est plus rapides à sauvegarder/restaurer</a:t>
            </a:r>
          </a:p>
          <a:p>
            <a:endParaRPr lang="fr-FR" dirty="0"/>
          </a:p>
          <a:p>
            <a:r>
              <a:rPr lang="fr-FR" dirty="0"/>
              <a:t>La virtualisation par conteneur permet aussi aux serveurs d'héberger beaucoup plus de conteneurs que s'il s'agissait de VM</a:t>
            </a:r>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8</a:t>
            </a:fld>
            <a:endParaRPr lang="fr-FR"/>
          </a:p>
        </p:txBody>
      </p:sp>
    </p:spTree>
    <p:extLst>
      <p:ext uri="{BB962C8B-B14F-4D97-AF65-F5344CB8AC3E}">
        <p14:creationId xmlns:p14="http://schemas.microsoft.com/office/powerpoint/2010/main" val="209594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Docker et donc une technologie de virtualisation par conteneurs reposant sur LXC</a:t>
            </a:r>
          </a:p>
          <a:p>
            <a:endParaRPr lang="fr-FR" dirty="0"/>
          </a:p>
          <a:p>
            <a:r>
              <a:rPr lang="fr-FR" dirty="0"/>
              <a:t>Docker permet de créer des conteneurs qui vont uniquement contenir des applications avec leurs dépendances</a:t>
            </a:r>
          </a:p>
          <a:p>
            <a:endParaRPr lang="fr-FR" dirty="0"/>
          </a:p>
          <a:p>
            <a:r>
              <a:rPr lang="fr-FR" dirty="0"/>
              <a:t>Ils permettent d'embarquer des applications afin de les exécuter au sein de l'OS hôte mais de manière virtuellement isolée </a:t>
            </a:r>
          </a:p>
          <a:p>
            <a:endParaRPr lang="fr-FR" dirty="0"/>
          </a:p>
          <a:p>
            <a:r>
              <a:rPr lang="fr-FR" dirty="0"/>
              <a:t>le Docker engine ou moteur Docker fait tourner les conteneurs et joue le rôle de contrôleur</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9DC4ADE-EDFB-4146-BC8D-7EA9C54FFCF7}" type="slidenum">
              <a:rPr lang="fr-FR" smtClean="0"/>
              <a:t>9</a:t>
            </a:fld>
            <a:endParaRPr lang="fr-FR"/>
          </a:p>
        </p:txBody>
      </p:sp>
    </p:spTree>
    <p:extLst>
      <p:ext uri="{BB962C8B-B14F-4D97-AF65-F5344CB8AC3E}">
        <p14:creationId xmlns:p14="http://schemas.microsoft.com/office/powerpoint/2010/main" val="343200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2A5D16-1F58-A712-7A11-A6AE9843A5A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1E46956-2BDE-0216-8DFD-A162F3D879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EC11AA2-0F48-674C-CC39-BB74FDF96CB2}"/>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5" name="Espace réservé du pied de page 4">
            <a:extLst>
              <a:ext uri="{FF2B5EF4-FFF2-40B4-BE49-F238E27FC236}">
                <a16:creationId xmlns:a16="http://schemas.microsoft.com/office/drawing/2014/main" id="{9A71B937-34E1-8EAB-9ED5-6724EC3945F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F6D621-6332-FB2B-A969-B54A4E2203D8}"/>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1338137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543EC2-D182-55D6-CA5A-806ED65D5D7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93D0E07-DFDE-29F9-7C38-28617F0167D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6DD461A-A79B-8316-68C2-F0E379F9F22A}"/>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5" name="Espace réservé du pied de page 4">
            <a:extLst>
              <a:ext uri="{FF2B5EF4-FFF2-40B4-BE49-F238E27FC236}">
                <a16:creationId xmlns:a16="http://schemas.microsoft.com/office/drawing/2014/main" id="{08801AF6-58D3-477D-1AB1-993ED7FEE9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5D4155-E579-8D17-0063-37EF732C16B0}"/>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2123405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A35784C-709E-88FB-9E83-8B91E0C277D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C18C3CA-6318-F5FB-EA5E-534F54108B2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6B1606A-7D35-E050-D4D1-274CA9F4B180}"/>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5" name="Espace réservé du pied de page 4">
            <a:extLst>
              <a:ext uri="{FF2B5EF4-FFF2-40B4-BE49-F238E27FC236}">
                <a16:creationId xmlns:a16="http://schemas.microsoft.com/office/drawing/2014/main" id="{4A50FA7B-2071-E56E-3DAA-256EAC319F5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1C24A0-DF25-CE3F-5302-81F30199D417}"/>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4135682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9991F-2341-FC31-A597-35D363949AC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7432B8A-F5A6-EF70-9CC7-D71CBE39A5A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60A9271-DA05-9F5F-92F0-DA74CA4CD5EE}"/>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5" name="Espace réservé du pied de page 4">
            <a:extLst>
              <a:ext uri="{FF2B5EF4-FFF2-40B4-BE49-F238E27FC236}">
                <a16:creationId xmlns:a16="http://schemas.microsoft.com/office/drawing/2014/main" id="{FBCB276C-9132-1FA2-BC56-59DC7DD081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09032BC-5DB5-1A0E-48B6-B494ECEC2988}"/>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3605704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4FCB4D-7DED-0912-2716-64152FE1395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3079721-47DC-02D4-8A4C-42BCB816D9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872987B-76D2-C843-92D9-B852F2382429}"/>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5" name="Espace réservé du pied de page 4">
            <a:extLst>
              <a:ext uri="{FF2B5EF4-FFF2-40B4-BE49-F238E27FC236}">
                <a16:creationId xmlns:a16="http://schemas.microsoft.com/office/drawing/2014/main" id="{EEBE9638-129B-83E3-50AE-31289CFFEE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AB4DE9A-D1EF-36C6-3DA4-9D58C9E42C3F}"/>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1921628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C9BB3-E4D8-DABC-2A71-3A184463B00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4697FD9-6885-AF92-EB2B-C2F3280CB7E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E3501E0-0BFD-C26E-F188-8CD86500CB7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D46BEC7-8236-36E1-4C68-D9651D9E894A}"/>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6" name="Espace réservé du pied de page 5">
            <a:extLst>
              <a:ext uri="{FF2B5EF4-FFF2-40B4-BE49-F238E27FC236}">
                <a16:creationId xmlns:a16="http://schemas.microsoft.com/office/drawing/2014/main" id="{0A928C24-C524-C1F0-C77F-7EA930F575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DC329A8-9146-115B-6B68-6C1F5EDD7C19}"/>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324841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6EDC2C-1041-6DF2-3C3A-2FEF0476174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B515984-D754-6012-11E1-BF23378CA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8274104-D13C-5A21-D426-E4D06A6B9C3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637E9AC-0A3C-18D3-0DD2-BFE5E80B1E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9CFABDA-AB36-DD13-388B-3D58088ACA3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E8DEF2-A420-4E0D-D45A-5154A3C476E0}"/>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8" name="Espace réservé du pied de page 7">
            <a:extLst>
              <a:ext uri="{FF2B5EF4-FFF2-40B4-BE49-F238E27FC236}">
                <a16:creationId xmlns:a16="http://schemas.microsoft.com/office/drawing/2014/main" id="{BB2CCD8F-BA8C-EA0A-1E01-6EA10EA516B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0777C42-2555-E4E4-AB78-A2CAE6E76C95}"/>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274281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F71FEB-BBA6-D52A-9EE0-04519B45BAB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44952EF-AB57-F1E6-895E-09A5069CD95B}"/>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4" name="Espace réservé du pied de page 3">
            <a:extLst>
              <a:ext uri="{FF2B5EF4-FFF2-40B4-BE49-F238E27FC236}">
                <a16:creationId xmlns:a16="http://schemas.microsoft.com/office/drawing/2014/main" id="{60075904-9BDD-A4BD-6CDB-E68BA128B23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CC8F04C-39CD-CDCC-85D6-4448286D25DA}"/>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3860380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B0B531E-87FF-2BC9-E3C1-94A7F9A26618}"/>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3" name="Espace réservé du pied de page 2">
            <a:extLst>
              <a:ext uri="{FF2B5EF4-FFF2-40B4-BE49-F238E27FC236}">
                <a16:creationId xmlns:a16="http://schemas.microsoft.com/office/drawing/2014/main" id="{48FE1FBA-5C1E-0E51-331E-54AFB8147BF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6CCBE9E-DFAF-2060-5ECE-5F650EAEFE9C}"/>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270990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B2255-9135-07AE-CF48-61505FECC5F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B9196CC-EDD7-060E-F274-E110ACC71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FBB6E84-D436-B04C-98F9-1738A6ADD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0A4D535-17FC-4345-3D8F-A892AB210C5E}"/>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6" name="Espace réservé du pied de page 5">
            <a:extLst>
              <a:ext uri="{FF2B5EF4-FFF2-40B4-BE49-F238E27FC236}">
                <a16:creationId xmlns:a16="http://schemas.microsoft.com/office/drawing/2014/main" id="{616DF730-2BE9-2E7E-7F36-079A35FE779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87EFBDD-B470-9D3B-8745-31779CF88F92}"/>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418818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2F8051-ECC3-A86A-B01A-4100F5E6BB9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ED6DC25-7F0A-1C6D-2C29-50EED68D79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74E64DB-BD79-9EAD-2B30-72BC6D605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F81F20B-46CC-C720-E573-98BE37DAB6E4}"/>
              </a:ext>
            </a:extLst>
          </p:cNvPr>
          <p:cNvSpPr>
            <a:spLocks noGrp="1"/>
          </p:cNvSpPr>
          <p:nvPr>
            <p:ph type="dt" sz="half" idx="10"/>
          </p:nvPr>
        </p:nvSpPr>
        <p:spPr/>
        <p:txBody>
          <a:bodyPr/>
          <a:lstStyle/>
          <a:p>
            <a:fld id="{26F9560F-FA39-4EA1-8681-D6C0CBA4AB15}" type="datetimeFigureOut">
              <a:rPr lang="fr-FR" smtClean="0"/>
              <a:t>16/01/2025</a:t>
            </a:fld>
            <a:endParaRPr lang="fr-FR"/>
          </a:p>
        </p:txBody>
      </p:sp>
      <p:sp>
        <p:nvSpPr>
          <p:cNvPr id="6" name="Espace réservé du pied de page 5">
            <a:extLst>
              <a:ext uri="{FF2B5EF4-FFF2-40B4-BE49-F238E27FC236}">
                <a16:creationId xmlns:a16="http://schemas.microsoft.com/office/drawing/2014/main" id="{37859B70-ABFA-3E77-D678-A1499FD3A1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77B1037-77B3-45F3-48FD-708500613FE0}"/>
              </a:ext>
            </a:extLst>
          </p:cNvPr>
          <p:cNvSpPr>
            <a:spLocks noGrp="1"/>
          </p:cNvSpPr>
          <p:nvPr>
            <p:ph type="sldNum" sz="quarter" idx="12"/>
          </p:nvPr>
        </p:nvSpPr>
        <p:spPr/>
        <p:txBody>
          <a:bodyPr/>
          <a:lstStyle/>
          <a:p>
            <a:fld id="{5EF845D4-54B1-40B3-8E54-793E125C6541}" type="slidenum">
              <a:rPr lang="fr-FR" smtClean="0"/>
              <a:t>‹N°›</a:t>
            </a:fld>
            <a:endParaRPr lang="fr-FR"/>
          </a:p>
        </p:txBody>
      </p:sp>
    </p:spTree>
    <p:extLst>
      <p:ext uri="{BB962C8B-B14F-4D97-AF65-F5344CB8AC3E}">
        <p14:creationId xmlns:p14="http://schemas.microsoft.com/office/powerpoint/2010/main" val="180497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C1DF0A0-93C4-2F57-BC7E-33A095DE5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6C1EBD7-2F53-6721-01B9-36A2854887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964180F-FB46-C4C6-F6C3-0A791018C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9560F-FA39-4EA1-8681-D6C0CBA4AB15}" type="datetimeFigureOut">
              <a:rPr lang="fr-FR" smtClean="0"/>
              <a:t>16/01/2025</a:t>
            </a:fld>
            <a:endParaRPr lang="fr-FR"/>
          </a:p>
        </p:txBody>
      </p:sp>
      <p:sp>
        <p:nvSpPr>
          <p:cNvPr id="5" name="Espace réservé du pied de page 4">
            <a:extLst>
              <a:ext uri="{FF2B5EF4-FFF2-40B4-BE49-F238E27FC236}">
                <a16:creationId xmlns:a16="http://schemas.microsoft.com/office/drawing/2014/main" id="{E315FEF1-52A4-4760-AFC7-402BB685FB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06F1DC3-36F1-64F0-77F4-0C75E6C451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845D4-54B1-40B3-8E54-793E125C6541}" type="slidenum">
              <a:rPr lang="fr-FR" smtClean="0"/>
              <a:t>‹N°›</a:t>
            </a:fld>
            <a:endParaRPr lang="fr-FR"/>
          </a:p>
        </p:txBody>
      </p:sp>
    </p:spTree>
    <p:extLst>
      <p:ext uri="{BB962C8B-B14F-4D97-AF65-F5344CB8AC3E}">
        <p14:creationId xmlns:p14="http://schemas.microsoft.com/office/powerpoint/2010/main" val="738858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5FC9D5-D12F-D55F-8203-4EC41DF4D4B1}"/>
              </a:ext>
            </a:extLst>
          </p:cNvPr>
          <p:cNvSpPr>
            <a:spLocks noGrp="1"/>
          </p:cNvSpPr>
          <p:nvPr>
            <p:ph type="ctrTitle"/>
          </p:nvPr>
        </p:nvSpPr>
        <p:spPr/>
        <p:txBody>
          <a:bodyPr>
            <a:normAutofit/>
          </a:bodyPr>
          <a:lstStyle/>
          <a:p>
            <a:r>
              <a:rPr lang="fr-FR" dirty="0"/>
              <a:t>DEVSECOPS orienté CD, </a:t>
            </a:r>
            <a:r>
              <a:rPr lang="fr-FR" dirty="0" err="1"/>
              <a:t>Iac</a:t>
            </a:r>
            <a:r>
              <a:rPr lang="fr-FR" dirty="0"/>
              <a:t> observabilités </a:t>
            </a:r>
          </a:p>
        </p:txBody>
      </p:sp>
      <p:sp>
        <p:nvSpPr>
          <p:cNvPr id="3" name="Sous-titre 2">
            <a:extLst>
              <a:ext uri="{FF2B5EF4-FFF2-40B4-BE49-F238E27FC236}">
                <a16:creationId xmlns:a16="http://schemas.microsoft.com/office/drawing/2014/main" id="{8F00DCE2-5DD4-5171-48E0-78279F086CD5}"/>
              </a:ext>
            </a:extLst>
          </p:cNvPr>
          <p:cNvSpPr>
            <a:spLocks noGrp="1"/>
          </p:cNvSpPr>
          <p:nvPr>
            <p:ph type="subTitle" idx="1"/>
          </p:nvPr>
        </p:nvSpPr>
        <p:spPr/>
        <p:txBody>
          <a:bodyPr/>
          <a:lstStyle/>
          <a:p>
            <a:pPr algn="l"/>
            <a:r>
              <a:rPr lang="fr-FR" dirty="0"/>
              <a:t>Dr. RAKOTONDRAMANANA Sitraka</a:t>
            </a:r>
          </a:p>
        </p:txBody>
      </p:sp>
    </p:spTree>
    <p:extLst>
      <p:ext uri="{BB962C8B-B14F-4D97-AF65-F5344CB8AC3E}">
        <p14:creationId xmlns:p14="http://schemas.microsoft.com/office/powerpoint/2010/main" val="3591494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884A3A-BA69-B246-83E8-7BD2B2DBBD1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C9188F-8912-CDFA-9985-482475862C4B}"/>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4AACE1E-59A0-E4D0-A125-D7BA0E251057}"/>
              </a:ext>
            </a:extLst>
          </p:cNvPr>
          <p:cNvPicPr>
            <a:picLocks noChangeAspect="1"/>
          </p:cNvPicPr>
          <p:nvPr/>
        </p:nvPicPr>
        <p:blipFill>
          <a:blip r:embed="rId3"/>
          <a:stretch>
            <a:fillRect/>
          </a:stretch>
        </p:blipFill>
        <p:spPr>
          <a:xfrm>
            <a:off x="2409825" y="1128712"/>
            <a:ext cx="7372350" cy="4600575"/>
          </a:xfrm>
          <a:prstGeom prst="rect">
            <a:avLst/>
          </a:prstGeom>
        </p:spPr>
      </p:pic>
    </p:spTree>
    <p:extLst>
      <p:ext uri="{BB962C8B-B14F-4D97-AF65-F5344CB8AC3E}">
        <p14:creationId xmlns:p14="http://schemas.microsoft.com/office/powerpoint/2010/main" val="232892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80B3A-3383-4CB3-7B76-F3572B52558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95008F5-3949-5D68-20C7-681BF01F8115}"/>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74DC089-FCB9-622C-A192-B6A5045F8BA8}"/>
              </a:ext>
            </a:extLst>
          </p:cNvPr>
          <p:cNvPicPr>
            <a:picLocks noChangeAspect="1"/>
          </p:cNvPicPr>
          <p:nvPr/>
        </p:nvPicPr>
        <p:blipFill>
          <a:blip r:embed="rId3"/>
          <a:stretch>
            <a:fillRect/>
          </a:stretch>
        </p:blipFill>
        <p:spPr>
          <a:xfrm>
            <a:off x="2105025" y="671512"/>
            <a:ext cx="7981950" cy="5514975"/>
          </a:xfrm>
          <a:prstGeom prst="rect">
            <a:avLst/>
          </a:prstGeom>
        </p:spPr>
      </p:pic>
    </p:spTree>
    <p:extLst>
      <p:ext uri="{BB962C8B-B14F-4D97-AF65-F5344CB8AC3E}">
        <p14:creationId xmlns:p14="http://schemas.microsoft.com/office/powerpoint/2010/main" val="2262511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6126A-F0A6-3EF5-6761-4CFDB073FA8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BB5AC71-44B8-C3F4-4AB4-E3CF85E7FA43}"/>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8220CB92-2052-2C11-BFF3-46FA34A833E2}"/>
              </a:ext>
            </a:extLst>
          </p:cNvPr>
          <p:cNvPicPr>
            <a:picLocks noChangeAspect="1"/>
          </p:cNvPicPr>
          <p:nvPr/>
        </p:nvPicPr>
        <p:blipFill>
          <a:blip r:embed="rId3"/>
          <a:stretch>
            <a:fillRect/>
          </a:stretch>
        </p:blipFill>
        <p:spPr>
          <a:xfrm>
            <a:off x="952500" y="852487"/>
            <a:ext cx="10287000" cy="5153025"/>
          </a:xfrm>
          <a:prstGeom prst="rect">
            <a:avLst/>
          </a:prstGeom>
        </p:spPr>
      </p:pic>
    </p:spTree>
    <p:extLst>
      <p:ext uri="{BB962C8B-B14F-4D97-AF65-F5344CB8AC3E}">
        <p14:creationId xmlns:p14="http://schemas.microsoft.com/office/powerpoint/2010/main" val="2519076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D65372-001F-3793-6DAD-06184964BDC2}"/>
              </a:ext>
            </a:extLst>
          </p:cNvPr>
          <p:cNvSpPr>
            <a:spLocks noGrp="1"/>
          </p:cNvSpPr>
          <p:nvPr>
            <p:ph type="title"/>
          </p:nvPr>
        </p:nvSpPr>
        <p:spPr>
          <a:xfrm>
            <a:off x="0" y="-225585"/>
            <a:ext cx="10515600" cy="1325563"/>
          </a:xfrm>
        </p:spPr>
        <p:txBody>
          <a:bodyPr/>
          <a:lstStyle/>
          <a:p>
            <a:r>
              <a:rPr lang="fr-FR" dirty="0" err="1"/>
              <a:t>kubernetes</a:t>
            </a:r>
            <a:endParaRPr lang="fr-FR" dirty="0"/>
          </a:p>
        </p:txBody>
      </p:sp>
      <p:sp>
        <p:nvSpPr>
          <p:cNvPr id="3" name="Espace réservé du contenu 2">
            <a:extLst>
              <a:ext uri="{FF2B5EF4-FFF2-40B4-BE49-F238E27FC236}">
                <a16:creationId xmlns:a16="http://schemas.microsoft.com/office/drawing/2014/main" id="{D87F42C2-E33C-C95E-A941-6025B6629106}"/>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56B87273-A56A-FFAA-41E3-6D8914B73D17}"/>
              </a:ext>
            </a:extLst>
          </p:cNvPr>
          <p:cNvPicPr>
            <a:picLocks noChangeAspect="1"/>
          </p:cNvPicPr>
          <p:nvPr/>
        </p:nvPicPr>
        <p:blipFill>
          <a:blip r:embed="rId3"/>
          <a:stretch>
            <a:fillRect/>
          </a:stretch>
        </p:blipFill>
        <p:spPr>
          <a:xfrm>
            <a:off x="1676400" y="814154"/>
            <a:ext cx="10515600" cy="6025591"/>
          </a:xfrm>
          <a:prstGeom prst="rect">
            <a:avLst/>
          </a:prstGeom>
        </p:spPr>
      </p:pic>
    </p:spTree>
    <p:extLst>
      <p:ext uri="{BB962C8B-B14F-4D97-AF65-F5344CB8AC3E}">
        <p14:creationId xmlns:p14="http://schemas.microsoft.com/office/powerpoint/2010/main" val="183656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0F2238-5A6E-9AFB-A645-392631FBCE9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B12C04F-1E85-96F8-8201-506C0824645F}"/>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EB3285EB-940E-E257-2D7E-44B4E8C6CD25}"/>
              </a:ext>
            </a:extLst>
          </p:cNvPr>
          <p:cNvPicPr>
            <a:picLocks noChangeAspect="1"/>
          </p:cNvPicPr>
          <p:nvPr/>
        </p:nvPicPr>
        <p:blipFill>
          <a:blip r:embed="rId3"/>
          <a:stretch>
            <a:fillRect/>
          </a:stretch>
        </p:blipFill>
        <p:spPr>
          <a:xfrm>
            <a:off x="971550" y="366712"/>
            <a:ext cx="10248900" cy="6124575"/>
          </a:xfrm>
          <a:prstGeom prst="rect">
            <a:avLst/>
          </a:prstGeom>
        </p:spPr>
      </p:pic>
    </p:spTree>
    <p:extLst>
      <p:ext uri="{BB962C8B-B14F-4D97-AF65-F5344CB8AC3E}">
        <p14:creationId xmlns:p14="http://schemas.microsoft.com/office/powerpoint/2010/main" val="102455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9390C7-2331-D586-392F-FDEC838E75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0D8D494-49DF-F6D5-3413-BAAD2A3B232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37025C6-F67D-00D2-5CBB-8671B217EE47}"/>
              </a:ext>
            </a:extLst>
          </p:cNvPr>
          <p:cNvPicPr>
            <a:picLocks noChangeAspect="1"/>
          </p:cNvPicPr>
          <p:nvPr/>
        </p:nvPicPr>
        <p:blipFill>
          <a:blip r:embed="rId3"/>
          <a:stretch>
            <a:fillRect/>
          </a:stretch>
        </p:blipFill>
        <p:spPr>
          <a:xfrm>
            <a:off x="309359" y="914401"/>
            <a:ext cx="11821682" cy="5821680"/>
          </a:xfrm>
          <a:prstGeom prst="rect">
            <a:avLst/>
          </a:prstGeom>
        </p:spPr>
      </p:pic>
    </p:spTree>
    <p:extLst>
      <p:ext uri="{BB962C8B-B14F-4D97-AF65-F5344CB8AC3E}">
        <p14:creationId xmlns:p14="http://schemas.microsoft.com/office/powerpoint/2010/main" val="414054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3E2A47-C1BA-7B3A-B985-BECC1E6DF55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8486D1-DB43-C97E-149F-B38B536F36C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ED1B261-0210-D596-0565-212640AE4B49}"/>
              </a:ext>
            </a:extLst>
          </p:cNvPr>
          <p:cNvPicPr>
            <a:picLocks noChangeAspect="1"/>
          </p:cNvPicPr>
          <p:nvPr/>
        </p:nvPicPr>
        <p:blipFill>
          <a:blip r:embed="rId3"/>
          <a:stretch>
            <a:fillRect/>
          </a:stretch>
        </p:blipFill>
        <p:spPr>
          <a:xfrm>
            <a:off x="814387" y="976312"/>
            <a:ext cx="10563225" cy="4905375"/>
          </a:xfrm>
          <a:prstGeom prst="rect">
            <a:avLst/>
          </a:prstGeom>
        </p:spPr>
      </p:pic>
    </p:spTree>
    <p:extLst>
      <p:ext uri="{BB962C8B-B14F-4D97-AF65-F5344CB8AC3E}">
        <p14:creationId xmlns:p14="http://schemas.microsoft.com/office/powerpoint/2010/main" val="362255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D36AF2-3EAE-A4EC-74EB-5B240E8D9DC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D04256E-EF31-9599-7CD1-2328651B30E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615F107D-C072-E895-C450-097A1CA525DA}"/>
              </a:ext>
            </a:extLst>
          </p:cNvPr>
          <p:cNvPicPr>
            <a:picLocks noChangeAspect="1"/>
          </p:cNvPicPr>
          <p:nvPr/>
        </p:nvPicPr>
        <p:blipFill>
          <a:blip r:embed="rId3"/>
          <a:stretch>
            <a:fillRect/>
          </a:stretch>
        </p:blipFill>
        <p:spPr>
          <a:xfrm>
            <a:off x="1785937" y="676275"/>
            <a:ext cx="8620125" cy="5505450"/>
          </a:xfrm>
          <a:prstGeom prst="rect">
            <a:avLst/>
          </a:prstGeom>
        </p:spPr>
      </p:pic>
    </p:spTree>
    <p:extLst>
      <p:ext uri="{BB962C8B-B14F-4D97-AF65-F5344CB8AC3E}">
        <p14:creationId xmlns:p14="http://schemas.microsoft.com/office/powerpoint/2010/main" val="176079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7F6305-3538-474A-5114-AE5947E28D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08E5831-180A-38C3-264A-9223FEF87BE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78CD1B2-61A4-EADB-2FF5-E33E4179E7D4}"/>
              </a:ext>
            </a:extLst>
          </p:cNvPr>
          <p:cNvPicPr>
            <a:picLocks noChangeAspect="1"/>
          </p:cNvPicPr>
          <p:nvPr/>
        </p:nvPicPr>
        <p:blipFill>
          <a:blip r:embed="rId3"/>
          <a:stretch>
            <a:fillRect/>
          </a:stretch>
        </p:blipFill>
        <p:spPr>
          <a:xfrm>
            <a:off x="1371600" y="200025"/>
            <a:ext cx="9448800" cy="6457950"/>
          </a:xfrm>
          <a:prstGeom prst="rect">
            <a:avLst/>
          </a:prstGeom>
        </p:spPr>
      </p:pic>
    </p:spTree>
    <p:extLst>
      <p:ext uri="{BB962C8B-B14F-4D97-AF65-F5344CB8AC3E}">
        <p14:creationId xmlns:p14="http://schemas.microsoft.com/office/powerpoint/2010/main" val="794285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749779-1AD1-37E2-EB1C-66B565C4402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F0F743C-02F9-3915-6E3E-FDF83D98A18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E0EEC7B-79F5-AA5D-7E53-90DB8A4245A8}"/>
              </a:ext>
            </a:extLst>
          </p:cNvPr>
          <p:cNvPicPr>
            <a:picLocks noChangeAspect="1"/>
          </p:cNvPicPr>
          <p:nvPr/>
        </p:nvPicPr>
        <p:blipFill>
          <a:blip r:embed="rId3"/>
          <a:stretch>
            <a:fillRect/>
          </a:stretch>
        </p:blipFill>
        <p:spPr>
          <a:xfrm>
            <a:off x="1238250" y="352425"/>
            <a:ext cx="9715500" cy="6153150"/>
          </a:xfrm>
          <a:prstGeom prst="rect">
            <a:avLst/>
          </a:prstGeom>
        </p:spPr>
      </p:pic>
    </p:spTree>
    <p:extLst>
      <p:ext uri="{BB962C8B-B14F-4D97-AF65-F5344CB8AC3E}">
        <p14:creationId xmlns:p14="http://schemas.microsoft.com/office/powerpoint/2010/main" val="303371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284FC6-2CDA-60D3-CE1C-9D8A96723959}"/>
              </a:ext>
            </a:extLst>
          </p:cNvPr>
          <p:cNvSpPr>
            <a:spLocks noGrp="1"/>
          </p:cNvSpPr>
          <p:nvPr>
            <p:ph type="title"/>
          </p:nvPr>
        </p:nvSpPr>
        <p:spPr/>
        <p:txBody>
          <a:bodyPr/>
          <a:lstStyle/>
          <a:p>
            <a:r>
              <a:rPr lang="fr-FR" dirty="0"/>
              <a:t>Docker</a:t>
            </a:r>
          </a:p>
        </p:txBody>
      </p:sp>
      <p:sp>
        <p:nvSpPr>
          <p:cNvPr id="3" name="Espace réservé du contenu 2">
            <a:extLst>
              <a:ext uri="{FF2B5EF4-FFF2-40B4-BE49-F238E27FC236}">
                <a16:creationId xmlns:a16="http://schemas.microsoft.com/office/drawing/2014/main" id="{3B7A1A1E-5224-E65B-5F6D-F9202F37E1D1}"/>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48D73383-96CB-858B-0191-4A218BC1CE3A}"/>
              </a:ext>
            </a:extLst>
          </p:cNvPr>
          <p:cNvPicPr>
            <a:picLocks noChangeAspect="1"/>
          </p:cNvPicPr>
          <p:nvPr/>
        </p:nvPicPr>
        <p:blipFill>
          <a:blip r:embed="rId3"/>
          <a:stretch>
            <a:fillRect/>
          </a:stretch>
        </p:blipFill>
        <p:spPr>
          <a:xfrm>
            <a:off x="4371975" y="1087120"/>
            <a:ext cx="7820025" cy="5734050"/>
          </a:xfrm>
          <a:prstGeom prst="rect">
            <a:avLst/>
          </a:prstGeom>
        </p:spPr>
      </p:pic>
    </p:spTree>
    <p:extLst>
      <p:ext uri="{BB962C8B-B14F-4D97-AF65-F5344CB8AC3E}">
        <p14:creationId xmlns:p14="http://schemas.microsoft.com/office/powerpoint/2010/main" val="3371343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D5BC8F-E15C-E840-BC95-48D39F7722A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670305E-7375-6304-C844-AAA7994FD33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3A10E2F-F103-5B40-28AE-929759D91489}"/>
              </a:ext>
            </a:extLst>
          </p:cNvPr>
          <p:cNvPicPr>
            <a:picLocks noChangeAspect="1"/>
          </p:cNvPicPr>
          <p:nvPr/>
        </p:nvPicPr>
        <p:blipFill>
          <a:blip r:embed="rId3"/>
          <a:stretch>
            <a:fillRect/>
          </a:stretch>
        </p:blipFill>
        <p:spPr>
          <a:xfrm>
            <a:off x="1428750" y="261937"/>
            <a:ext cx="9334500" cy="6334125"/>
          </a:xfrm>
          <a:prstGeom prst="rect">
            <a:avLst/>
          </a:prstGeom>
        </p:spPr>
      </p:pic>
    </p:spTree>
    <p:extLst>
      <p:ext uri="{BB962C8B-B14F-4D97-AF65-F5344CB8AC3E}">
        <p14:creationId xmlns:p14="http://schemas.microsoft.com/office/powerpoint/2010/main" val="251391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49584D-DABA-904B-E0E3-C66111D8ED5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C4B597B-D262-59B3-8562-F9926D2C53BF}"/>
              </a:ext>
            </a:extLst>
          </p:cNvPr>
          <p:cNvSpPr>
            <a:spLocks noGrp="1"/>
          </p:cNvSpPr>
          <p:nvPr>
            <p:ph idx="1"/>
          </p:nvPr>
        </p:nvSpPr>
        <p:spPr/>
        <p:txBody>
          <a:bodyPr/>
          <a:lstStyle/>
          <a:p>
            <a:endParaRPr lang="fr-FR"/>
          </a:p>
        </p:txBody>
      </p:sp>
      <p:pic>
        <p:nvPicPr>
          <p:cNvPr id="6" name="Image 5">
            <a:extLst>
              <a:ext uri="{FF2B5EF4-FFF2-40B4-BE49-F238E27FC236}">
                <a16:creationId xmlns:a16="http://schemas.microsoft.com/office/drawing/2014/main" id="{CBC224EE-9B8B-B6F4-5E3C-9B518A1B2F01}"/>
              </a:ext>
            </a:extLst>
          </p:cNvPr>
          <p:cNvPicPr>
            <a:picLocks noChangeAspect="1"/>
          </p:cNvPicPr>
          <p:nvPr/>
        </p:nvPicPr>
        <p:blipFill>
          <a:blip r:embed="rId3"/>
          <a:stretch>
            <a:fillRect/>
          </a:stretch>
        </p:blipFill>
        <p:spPr>
          <a:xfrm>
            <a:off x="1347787" y="381000"/>
            <a:ext cx="9496425" cy="6096000"/>
          </a:xfrm>
          <a:prstGeom prst="rect">
            <a:avLst/>
          </a:prstGeom>
        </p:spPr>
      </p:pic>
    </p:spTree>
    <p:extLst>
      <p:ext uri="{BB962C8B-B14F-4D97-AF65-F5344CB8AC3E}">
        <p14:creationId xmlns:p14="http://schemas.microsoft.com/office/powerpoint/2010/main" val="365162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E5937C-0B44-0F36-8721-48DF25ED46E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17EC238-1ABB-FACE-FC24-376F2025296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65BCE83-9304-57C4-705E-058298806644}"/>
              </a:ext>
            </a:extLst>
          </p:cNvPr>
          <p:cNvPicPr>
            <a:picLocks noChangeAspect="1"/>
          </p:cNvPicPr>
          <p:nvPr/>
        </p:nvPicPr>
        <p:blipFill>
          <a:blip r:embed="rId3"/>
          <a:stretch>
            <a:fillRect/>
          </a:stretch>
        </p:blipFill>
        <p:spPr>
          <a:xfrm>
            <a:off x="1271587" y="638175"/>
            <a:ext cx="9648825" cy="5581650"/>
          </a:xfrm>
          <a:prstGeom prst="rect">
            <a:avLst/>
          </a:prstGeom>
        </p:spPr>
      </p:pic>
    </p:spTree>
    <p:extLst>
      <p:ext uri="{BB962C8B-B14F-4D97-AF65-F5344CB8AC3E}">
        <p14:creationId xmlns:p14="http://schemas.microsoft.com/office/powerpoint/2010/main" val="3336532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924E92-2348-ECD4-5AF7-C2D5C249DBB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B5B5374-1AA2-8261-67EC-3B8DFD05446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0AAC873-09FA-D3EF-5B84-8BE34880FD55}"/>
              </a:ext>
            </a:extLst>
          </p:cNvPr>
          <p:cNvPicPr>
            <a:picLocks noChangeAspect="1"/>
          </p:cNvPicPr>
          <p:nvPr/>
        </p:nvPicPr>
        <p:blipFill>
          <a:blip r:embed="rId3"/>
          <a:stretch>
            <a:fillRect/>
          </a:stretch>
        </p:blipFill>
        <p:spPr>
          <a:xfrm>
            <a:off x="1400175" y="657225"/>
            <a:ext cx="9391650" cy="5543550"/>
          </a:xfrm>
          <a:prstGeom prst="rect">
            <a:avLst/>
          </a:prstGeom>
        </p:spPr>
      </p:pic>
    </p:spTree>
    <p:extLst>
      <p:ext uri="{BB962C8B-B14F-4D97-AF65-F5344CB8AC3E}">
        <p14:creationId xmlns:p14="http://schemas.microsoft.com/office/powerpoint/2010/main" val="42237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BCBE48-A27D-1F69-151B-57B6605F1F1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6FB22C9-0E06-5D44-1BCC-77F84C9E08F5}"/>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FD2D3D5-F5A9-9631-2C68-8890208ACDC6}"/>
              </a:ext>
            </a:extLst>
          </p:cNvPr>
          <p:cNvPicPr>
            <a:picLocks noChangeAspect="1"/>
          </p:cNvPicPr>
          <p:nvPr/>
        </p:nvPicPr>
        <p:blipFill>
          <a:blip r:embed="rId3"/>
          <a:stretch>
            <a:fillRect/>
          </a:stretch>
        </p:blipFill>
        <p:spPr>
          <a:xfrm>
            <a:off x="300037" y="385762"/>
            <a:ext cx="11591925" cy="6086475"/>
          </a:xfrm>
          <a:prstGeom prst="rect">
            <a:avLst/>
          </a:prstGeom>
        </p:spPr>
      </p:pic>
    </p:spTree>
    <p:extLst>
      <p:ext uri="{BB962C8B-B14F-4D97-AF65-F5344CB8AC3E}">
        <p14:creationId xmlns:p14="http://schemas.microsoft.com/office/powerpoint/2010/main" val="593456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D43F9-D430-8943-1CCB-448E201A3CF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1A6F130-39BA-ACE3-94F6-6DB552D47CA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A81215C-1F41-CCE6-DE0D-C6BBF8E6813F}"/>
              </a:ext>
            </a:extLst>
          </p:cNvPr>
          <p:cNvPicPr>
            <a:picLocks noChangeAspect="1"/>
          </p:cNvPicPr>
          <p:nvPr/>
        </p:nvPicPr>
        <p:blipFill>
          <a:blip r:embed="rId3"/>
          <a:stretch>
            <a:fillRect/>
          </a:stretch>
        </p:blipFill>
        <p:spPr>
          <a:xfrm>
            <a:off x="290512" y="742950"/>
            <a:ext cx="11610975" cy="5372100"/>
          </a:xfrm>
          <a:prstGeom prst="rect">
            <a:avLst/>
          </a:prstGeom>
        </p:spPr>
      </p:pic>
    </p:spTree>
    <p:extLst>
      <p:ext uri="{BB962C8B-B14F-4D97-AF65-F5344CB8AC3E}">
        <p14:creationId xmlns:p14="http://schemas.microsoft.com/office/powerpoint/2010/main" val="3206796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B905C-2ACA-C96E-32C4-99C8C6E5BC6B}"/>
              </a:ext>
            </a:extLst>
          </p:cNvPr>
          <p:cNvSpPr>
            <a:spLocks noGrp="1"/>
          </p:cNvSpPr>
          <p:nvPr>
            <p:ph type="title"/>
          </p:nvPr>
        </p:nvSpPr>
        <p:spPr/>
        <p:txBody>
          <a:bodyPr/>
          <a:lstStyle/>
          <a:p>
            <a:r>
              <a:rPr lang="fr-FR" dirty="0"/>
              <a:t>Patterns de déploiement</a:t>
            </a:r>
          </a:p>
        </p:txBody>
      </p:sp>
      <p:sp>
        <p:nvSpPr>
          <p:cNvPr id="3" name="Espace réservé du contenu 2">
            <a:extLst>
              <a:ext uri="{FF2B5EF4-FFF2-40B4-BE49-F238E27FC236}">
                <a16:creationId xmlns:a16="http://schemas.microsoft.com/office/drawing/2014/main" id="{027131B6-7457-937D-BB32-DA8B7B4D0B89}"/>
              </a:ext>
            </a:extLst>
          </p:cNvPr>
          <p:cNvSpPr>
            <a:spLocks noGrp="1"/>
          </p:cNvSpPr>
          <p:nvPr>
            <p:ph idx="1"/>
          </p:nvPr>
        </p:nvSpPr>
        <p:spPr/>
        <p:txBody>
          <a:bodyPr/>
          <a:lstStyle/>
          <a:p>
            <a:r>
              <a:rPr lang="fr-FR" dirty="0"/>
              <a:t>Blue Green</a:t>
            </a:r>
          </a:p>
          <a:p>
            <a:r>
              <a:rPr lang="fr-FR" dirty="0"/>
              <a:t>Canary releases</a:t>
            </a:r>
          </a:p>
        </p:txBody>
      </p:sp>
    </p:spTree>
    <p:extLst>
      <p:ext uri="{BB962C8B-B14F-4D97-AF65-F5344CB8AC3E}">
        <p14:creationId xmlns:p14="http://schemas.microsoft.com/office/powerpoint/2010/main" val="3146975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EBD91A-E145-6DDA-93A0-EE2AD00E69C8}"/>
              </a:ext>
            </a:extLst>
          </p:cNvPr>
          <p:cNvSpPr>
            <a:spLocks noGrp="1"/>
          </p:cNvSpPr>
          <p:nvPr>
            <p:ph type="title"/>
          </p:nvPr>
        </p:nvSpPr>
        <p:spPr/>
        <p:txBody>
          <a:bodyPr/>
          <a:lstStyle/>
          <a:p>
            <a:r>
              <a:rPr lang="fr-FR" dirty="0"/>
              <a:t>Blue Green</a:t>
            </a:r>
          </a:p>
        </p:txBody>
      </p:sp>
      <p:sp>
        <p:nvSpPr>
          <p:cNvPr id="3" name="Espace réservé du contenu 2">
            <a:extLst>
              <a:ext uri="{FF2B5EF4-FFF2-40B4-BE49-F238E27FC236}">
                <a16:creationId xmlns:a16="http://schemas.microsoft.com/office/drawing/2014/main" id="{B09496CA-8CDD-DC31-505F-6ADFD332AA63}"/>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87B2FFE-6AAE-F65E-0185-7D59D18DB331}"/>
              </a:ext>
            </a:extLst>
          </p:cNvPr>
          <p:cNvPicPr>
            <a:picLocks noChangeAspect="1"/>
          </p:cNvPicPr>
          <p:nvPr/>
        </p:nvPicPr>
        <p:blipFill>
          <a:blip r:embed="rId2"/>
          <a:stretch>
            <a:fillRect/>
          </a:stretch>
        </p:blipFill>
        <p:spPr>
          <a:xfrm>
            <a:off x="4235450" y="1597836"/>
            <a:ext cx="7956550" cy="5260164"/>
          </a:xfrm>
          <a:prstGeom prst="rect">
            <a:avLst/>
          </a:prstGeom>
        </p:spPr>
      </p:pic>
    </p:spTree>
    <p:extLst>
      <p:ext uri="{BB962C8B-B14F-4D97-AF65-F5344CB8AC3E}">
        <p14:creationId xmlns:p14="http://schemas.microsoft.com/office/powerpoint/2010/main" val="1104007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F26D62-1DB9-8687-70E1-97075A199059}"/>
              </a:ext>
            </a:extLst>
          </p:cNvPr>
          <p:cNvSpPr>
            <a:spLocks noGrp="1"/>
          </p:cNvSpPr>
          <p:nvPr>
            <p:ph type="title"/>
          </p:nvPr>
        </p:nvSpPr>
        <p:spPr/>
        <p:txBody>
          <a:bodyPr/>
          <a:lstStyle/>
          <a:p>
            <a:r>
              <a:rPr lang="fr-FR" dirty="0"/>
              <a:t>Canary release</a:t>
            </a:r>
          </a:p>
        </p:txBody>
      </p:sp>
      <p:sp>
        <p:nvSpPr>
          <p:cNvPr id="3" name="Espace réservé du contenu 2">
            <a:extLst>
              <a:ext uri="{FF2B5EF4-FFF2-40B4-BE49-F238E27FC236}">
                <a16:creationId xmlns:a16="http://schemas.microsoft.com/office/drawing/2014/main" id="{0DE0C310-9B1C-A7FA-7510-95AB36404F7F}"/>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21D8DF6-0FA8-EB4A-C95E-B8104A5E2AFF}"/>
              </a:ext>
            </a:extLst>
          </p:cNvPr>
          <p:cNvPicPr>
            <a:picLocks noChangeAspect="1"/>
          </p:cNvPicPr>
          <p:nvPr/>
        </p:nvPicPr>
        <p:blipFill>
          <a:blip r:embed="rId2"/>
          <a:stretch>
            <a:fillRect/>
          </a:stretch>
        </p:blipFill>
        <p:spPr>
          <a:xfrm>
            <a:off x="3481387" y="2770505"/>
            <a:ext cx="5229225" cy="3105150"/>
          </a:xfrm>
          <a:prstGeom prst="rect">
            <a:avLst/>
          </a:prstGeom>
        </p:spPr>
      </p:pic>
    </p:spTree>
    <p:extLst>
      <p:ext uri="{BB962C8B-B14F-4D97-AF65-F5344CB8AC3E}">
        <p14:creationId xmlns:p14="http://schemas.microsoft.com/office/powerpoint/2010/main" val="2659016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E59695-DA02-5386-819D-0D357E747063}"/>
              </a:ext>
            </a:extLst>
          </p:cNvPr>
          <p:cNvSpPr>
            <a:spLocks noGrp="1"/>
          </p:cNvSpPr>
          <p:nvPr>
            <p:ph type="title"/>
          </p:nvPr>
        </p:nvSpPr>
        <p:spPr/>
        <p:txBody>
          <a:bodyPr/>
          <a:lstStyle/>
          <a:p>
            <a:r>
              <a:rPr lang="fr-FR" dirty="0"/>
              <a:t>Infrastructure As Code</a:t>
            </a:r>
          </a:p>
        </p:txBody>
      </p:sp>
      <p:sp>
        <p:nvSpPr>
          <p:cNvPr id="3" name="Espace réservé du contenu 2">
            <a:extLst>
              <a:ext uri="{FF2B5EF4-FFF2-40B4-BE49-F238E27FC236}">
                <a16:creationId xmlns:a16="http://schemas.microsoft.com/office/drawing/2014/main" id="{F81E9829-07B3-826B-8C50-530FCEDA9BF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82405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F5C17-812A-159A-D34B-73743E22175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8F5268E-48C3-CE2D-F34C-72C2A7712FB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D716AA64-655E-2775-1B2D-D89A81ADFAEE}"/>
              </a:ext>
            </a:extLst>
          </p:cNvPr>
          <p:cNvPicPr>
            <a:picLocks noChangeAspect="1"/>
          </p:cNvPicPr>
          <p:nvPr/>
        </p:nvPicPr>
        <p:blipFill>
          <a:blip r:embed="rId3"/>
          <a:stretch>
            <a:fillRect/>
          </a:stretch>
        </p:blipFill>
        <p:spPr>
          <a:xfrm>
            <a:off x="0" y="681037"/>
            <a:ext cx="5174996" cy="5495926"/>
          </a:xfrm>
          <a:prstGeom prst="rect">
            <a:avLst/>
          </a:prstGeom>
        </p:spPr>
      </p:pic>
    </p:spTree>
    <p:extLst>
      <p:ext uri="{BB962C8B-B14F-4D97-AF65-F5344CB8AC3E}">
        <p14:creationId xmlns:p14="http://schemas.microsoft.com/office/powerpoint/2010/main" val="2865734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95D583-EF62-F845-F1FA-B1F74899E233}"/>
              </a:ext>
            </a:extLst>
          </p:cNvPr>
          <p:cNvSpPr>
            <a:spLocks noGrp="1"/>
          </p:cNvSpPr>
          <p:nvPr>
            <p:ph type="title"/>
          </p:nvPr>
        </p:nvSpPr>
        <p:spPr/>
        <p:txBody>
          <a:bodyPr/>
          <a:lstStyle/>
          <a:p>
            <a:r>
              <a:rPr lang="fr-FR" dirty="0"/>
              <a:t>Infrastructure As Code</a:t>
            </a:r>
          </a:p>
        </p:txBody>
      </p:sp>
      <p:sp>
        <p:nvSpPr>
          <p:cNvPr id="3" name="Espace réservé du contenu 2">
            <a:extLst>
              <a:ext uri="{FF2B5EF4-FFF2-40B4-BE49-F238E27FC236}">
                <a16:creationId xmlns:a16="http://schemas.microsoft.com/office/drawing/2014/main" id="{ED6C3C4A-13BC-345D-F0B8-FBFD515AEC3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0FF95EA-765A-2675-9A4C-932C5858A1DC}"/>
              </a:ext>
            </a:extLst>
          </p:cNvPr>
          <p:cNvPicPr>
            <a:picLocks noChangeAspect="1"/>
          </p:cNvPicPr>
          <p:nvPr/>
        </p:nvPicPr>
        <p:blipFill>
          <a:blip r:embed="rId3"/>
          <a:stretch>
            <a:fillRect/>
          </a:stretch>
        </p:blipFill>
        <p:spPr>
          <a:xfrm>
            <a:off x="3848100" y="1809750"/>
            <a:ext cx="8343900" cy="5048250"/>
          </a:xfrm>
          <a:prstGeom prst="rect">
            <a:avLst/>
          </a:prstGeom>
        </p:spPr>
      </p:pic>
    </p:spTree>
    <p:extLst>
      <p:ext uri="{BB962C8B-B14F-4D97-AF65-F5344CB8AC3E}">
        <p14:creationId xmlns:p14="http://schemas.microsoft.com/office/powerpoint/2010/main" val="1545600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388C00-E7DD-5E57-2585-1FAEC3ED8A1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981199D-178D-CCC6-5B3B-378E690BD3E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C1DA23B-ADD4-067F-4B28-77E9742175EA}"/>
              </a:ext>
            </a:extLst>
          </p:cNvPr>
          <p:cNvPicPr>
            <a:picLocks noChangeAspect="1"/>
          </p:cNvPicPr>
          <p:nvPr/>
        </p:nvPicPr>
        <p:blipFill>
          <a:blip r:embed="rId3"/>
          <a:stretch>
            <a:fillRect/>
          </a:stretch>
        </p:blipFill>
        <p:spPr>
          <a:xfrm>
            <a:off x="4359729" y="1921117"/>
            <a:ext cx="7832271" cy="4936883"/>
          </a:xfrm>
          <a:prstGeom prst="rect">
            <a:avLst/>
          </a:prstGeom>
        </p:spPr>
      </p:pic>
    </p:spTree>
    <p:extLst>
      <p:ext uri="{BB962C8B-B14F-4D97-AF65-F5344CB8AC3E}">
        <p14:creationId xmlns:p14="http://schemas.microsoft.com/office/powerpoint/2010/main" val="1446657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18D2DC-53F6-DD73-E07E-3483AB17929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292ED5E-C79D-6774-AAF6-5304AA3AF54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84768AD4-C4F5-6746-4F7D-6244E30BC4CD}"/>
              </a:ext>
            </a:extLst>
          </p:cNvPr>
          <p:cNvPicPr>
            <a:picLocks noChangeAspect="1"/>
          </p:cNvPicPr>
          <p:nvPr/>
        </p:nvPicPr>
        <p:blipFill>
          <a:blip r:embed="rId3"/>
          <a:stretch>
            <a:fillRect/>
          </a:stretch>
        </p:blipFill>
        <p:spPr>
          <a:xfrm>
            <a:off x="-76803" y="1825625"/>
            <a:ext cx="12268803" cy="5032375"/>
          </a:xfrm>
          <a:prstGeom prst="rect">
            <a:avLst/>
          </a:prstGeom>
        </p:spPr>
      </p:pic>
    </p:spTree>
    <p:extLst>
      <p:ext uri="{BB962C8B-B14F-4D97-AF65-F5344CB8AC3E}">
        <p14:creationId xmlns:p14="http://schemas.microsoft.com/office/powerpoint/2010/main" val="2228132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4B73C-9703-2101-49BC-7719F48968F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57712FF-B352-7131-3F88-76203BA7B12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BB161A2-206C-E0AB-F978-F15658E31C20}"/>
              </a:ext>
            </a:extLst>
          </p:cNvPr>
          <p:cNvPicPr>
            <a:picLocks noChangeAspect="1"/>
          </p:cNvPicPr>
          <p:nvPr/>
        </p:nvPicPr>
        <p:blipFill>
          <a:blip r:embed="rId3"/>
          <a:stretch>
            <a:fillRect/>
          </a:stretch>
        </p:blipFill>
        <p:spPr>
          <a:xfrm>
            <a:off x="2237014" y="1585139"/>
            <a:ext cx="9954986" cy="5272861"/>
          </a:xfrm>
          <a:prstGeom prst="rect">
            <a:avLst/>
          </a:prstGeom>
        </p:spPr>
      </p:pic>
    </p:spTree>
    <p:extLst>
      <p:ext uri="{BB962C8B-B14F-4D97-AF65-F5344CB8AC3E}">
        <p14:creationId xmlns:p14="http://schemas.microsoft.com/office/powerpoint/2010/main" val="3349738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21BCF6-6482-17E8-2D55-6AE68C3FA24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890FCCC-5DC3-2F93-80DC-A9E1AD7AC7B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F4060A2-80B8-80CF-8681-85EC91FBF531}"/>
              </a:ext>
            </a:extLst>
          </p:cNvPr>
          <p:cNvPicPr>
            <a:picLocks noChangeAspect="1"/>
          </p:cNvPicPr>
          <p:nvPr/>
        </p:nvPicPr>
        <p:blipFill>
          <a:blip r:embed="rId3"/>
          <a:stretch>
            <a:fillRect/>
          </a:stretch>
        </p:blipFill>
        <p:spPr>
          <a:xfrm>
            <a:off x="428625" y="209550"/>
            <a:ext cx="11334750" cy="6438900"/>
          </a:xfrm>
          <a:prstGeom prst="rect">
            <a:avLst/>
          </a:prstGeom>
        </p:spPr>
      </p:pic>
    </p:spTree>
    <p:extLst>
      <p:ext uri="{BB962C8B-B14F-4D97-AF65-F5344CB8AC3E}">
        <p14:creationId xmlns:p14="http://schemas.microsoft.com/office/powerpoint/2010/main" val="956456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232954-D159-ADAD-8062-15294BC4EC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750EC38-6A8B-EEE5-93BF-C4B59D5609F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1F80E63-0489-D9EC-7ACB-E16A9ABB9060}"/>
              </a:ext>
            </a:extLst>
          </p:cNvPr>
          <p:cNvPicPr>
            <a:picLocks noChangeAspect="1"/>
          </p:cNvPicPr>
          <p:nvPr/>
        </p:nvPicPr>
        <p:blipFill>
          <a:blip r:embed="rId3"/>
          <a:stretch>
            <a:fillRect/>
          </a:stretch>
        </p:blipFill>
        <p:spPr>
          <a:xfrm>
            <a:off x="838201" y="522245"/>
            <a:ext cx="10515600" cy="5654718"/>
          </a:xfrm>
          <a:prstGeom prst="rect">
            <a:avLst/>
          </a:prstGeom>
        </p:spPr>
      </p:pic>
    </p:spTree>
    <p:extLst>
      <p:ext uri="{BB962C8B-B14F-4D97-AF65-F5344CB8AC3E}">
        <p14:creationId xmlns:p14="http://schemas.microsoft.com/office/powerpoint/2010/main" val="2340693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E520E9-25EA-C197-854C-4A6C2A84EFA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514857D-5DFE-0063-E447-3E5FA4381FE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CDDEF33-1A8C-261F-C341-B14121F0AA95}"/>
              </a:ext>
            </a:extLst>
          </p:cNvPr>
          <p:cNvPicPr>
            <a:picLocks noChangeAspect="1"/>
          </p:cNvPicPr>
          <p:nvPr/>
        </p:nvPicPr>
        <p:blipFill>
          <a:blip r:embed="rId3"/>
          <a:stretch>
            <a:fillRect/>
          </a:stretch>
        </p:blipFill>
        <p:spPr>
          <a:xfrm>
            <a:off x="338137" y="280987"/>
            <a:ext cx="11515725" cy="6296025"/>
          </a:xfrm>
          <a:prstGeom prst="rect">
            <a:avLst/>
          </a:prstGeom>
        </p:spPr>
      </p:pic>
    </p:spTree>
    <p:extLst>
      <p:ext uri="{BB962C8B-B14F-4D97-AF65-F5344CB8AC3E}">
        <p14:creationId xmlns:p14="http://schemas.microsoft.com/office/powerpoint/2010/main" val="506599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64FA9-FAD8-C4E9-C053-1947BABB42D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85D9B3D8-0E81-29C5-6F45-B672F271C825}"/>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CBA2B28-D2E2-98CC-0230-D1078A86CA64}"/>
              </a:ext>
            </a:extLst>
          </p:cNvPr>
          <p:cNvPicPr>
            <a:picLocks noChangeAspect="1"/>
          </p:cNvPicPr>
          <p:nvPr/>
        </p:nvPicPr>
        <p:blipFill>
          <a:blip r:embed="rId3"/>
          <a:stretch>
            <a:fillRect/>
          </a:stretch>
        </p:blipFill>
        <p:spPr>
          <a:xfrm>
            <a:off x="640398" y="1280161"/>
            <a:ext cx="11551602" cy="5577840"/>
          </a:xfrm>
          <a:prstGeom prst="rect">
            <a:avLst/>
          </a:prstGeom>
        </p:spPr>
      </p:pic>
    </p:spTree>
    <p:extLst>
      <p:ext uri="{BB962C8B-B14F-4D97-AF65-F5344CB8AC3E}">
        <p14:creationId xmlns:p14="http://schemas.microsoft.com/office/powerpoint/2010/main" val="103421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B7F054-3A66-4A7B-632C-353CB1C069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7AE9673-5F0E-0D82-B360-A8ADD54A078F}"/>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E00A4079-4EF8-66AD-8F80-EAFA232F8B0C}"/>
              </a:ext>
            </a:extLst>
          </p:cNvPr>
          <p:cNvPicPr>
            <a:picLocks noChangeAspect="1"/>
          </p:cNvPicPr>
          <p:nvPr/>
        </p:nvPicPr>
        <p:blipFill>
          <a:blip r:embed="rId3"/>
          <a:stretch>
            <a:fillRect/>
          </a:stretch>
        </p:blipFill>
        <p:spPr>
          <a:xfrm>
            <a:off x="266700" y="1219200"/>
            <a:ext cx="11658600" cy="4419600"/>
          </a:xfrm>
          <a:prstGeom prst="rect">
            <a:avLst/>
          </a:prstGeom>
        </p:spPr>
      </p:pic>
    </p:spTree>
    <p:extLst>
      <p:ext uri="{BB962C8B-B14F-4D97-AF65-F5344CB8AC3E}">
        <p14:creationId xmlns:p14="http://schemas.microsoft.com/office/powerpoint/2010/main" val="1347962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07A22-AFC6-50C3-52D6-07B54CAA54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016DCFE-6780-2676-A247-79272BE451E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5764E6-3A72-F6C0-4A9F-1C0E840A69F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AE1D196-EED8-B3F8-CAAC-E4FB798C0873}"/>
              </a:ext>
            </a:extLst>
          </p:cNvPr>
          <p:cNvPicPr>
            <a:picLocks noChangeAspect="1"/>
          </p:cNvPicPr>
          <p:nvPr/>
        </p:nvPicPr>
        <p:blipFill>
          <a:blip r:embed="rId3"/>
          <a:stretch>
            <a:fillRect/>
          </a:stretch>
        </p:blipFill>
        <p:spPr>
          <a:xfrm>
            <a:off x="428625" y="209550"/>
            <a:ext cx="11334750" cy="6438900"/>
          </a:xfrm>
          <a:prstGeom prst="rect">
            <a:avLst/>
          </a:prstGeom>
        </p:spPr>
      </p:pic>
    </p:spTree>
    <p:extLst>
      <p:ext uri="{BB962C8B-B14F-4D97-AF65-F5344CB8AC3E}">
        <p14:creationId xmlns:p14="http://schemas.microsoft.com/office/powerpoint/2010/main" val="312001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512947-534E-1BB7-C15A-6EA18229EC0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EE5520D-C071-0833-A074-F1FED67BE00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B22C71A-6B4E-6B92-B870-2D6C001D3C18}"/>
              </a:ext>
            </a:extLst>
          </p:cNvPr>
          <p:cNvPicPr>
            <a:picLocks noChangeAspect="1"/>
          </p:cNvPicPr>
          <p:nvPr/>
        </p:nvPicPr>
        <p:blipFill>
          <a:blip r:embed="rId3"/>
          <a:stretch>
            <a:fillRect/>
          </a:stretch>
        </p:blipFill>
        <p:spPr>
          <a:xfrm>
            <a:off x="243840" y="859019"/>
            <a:ext cx="11663998" cy="5998981"/>
          </a:xfrm>
          <a:prstGeom prst="rect">
            <a:avLst/>
          </a:prstGeom>
        </p:spPr>
      </p:pic>
    </p:spTree>
    <p:extLst>
      <p:ext uri="{BB962C8B-B14F-4D97-AF65-F5344CB8AC3E}">
        <p14:creationId xmlns:p14="http://schemas.microsoft.com/office/powerpoint/2010/main" val="1748700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7FC0F5-23E4-F426-DCD4-F023BED0821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E775352-80D5-DAF3-3446-0B9925B17CC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AA1B982-3F4F-E714-DE3F-4F0DE0872012}"/>
              </a:ext>
            </a:extLst>
          </p:cNvPr>
          <p:cNvPicPr>
            <a:picLocks noChangeAspect="1"/>
          </p:cNvPicPr>
          <p:nvPr/>
        </p:nvPicPr>
        <p:blipFill>
          <a:blip r:embed="rId3"/>
          <a:stretch>
            <a:fillRect/>
          </a:stretch>
        </p:blipFill>
        <p:spPr>
          <a:xfrm>
            <a:off x="290512" y="338137"/>
            <a:ext cx="11610975" cy="6181725"/>
          </a:xfrm>
          <a:prstGeom prst="rect">
            <a:avLst/>
          </a:prstGeom>
        </p:spPr>
      </p:pic>
    </p:spTree>
    <p:extLst>
      <p:ext uri="{BB962C8B-B14F-4D97-AF65-F5344CB8AC3E}">
        <p14:creationId xmlns:p14="http://schemas.microsoft.com/office/powerpoint/2010/main" val="4159459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55263E-CD2C-3268-A4C7-BF4A19A108F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BDE0B34-6867-9884-3A50-9A132F41CE5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E07934F-C8E8-7F21-0914-E41EF46F1D69}"/>
              </a:ext>
            </a:extLst>
          </p:cNvPr>
          <p:cNvPicPr>
            <a:picLocks noChangeAspect="1"/>
          </p:cNvPicPr>
          <p:nvPr/>
        </p:nvPicPr>
        <p:blipFill>
          <a:blip r:embed="rId3"/>
          <a:stretch>
            <a:fillRect/>
          </a:stretch>
        </p:blipFill>
        <p:spPr>
          <a:xfrm>
            <a:off x="1219200" y="347662"/>
            <a:ext cx="9753600" cy="6162675"/>
          </a:xfrm>
          <a:prstGeom prst="rect">
            <a:avLst/>
          </a:prstGeom>
        </p:spPr>
      </p:pic>
    </p:spTree>
    <p:extLst>
      <p:ext uri="{BB962C8B-B14F-4D97-AF65-F5344CB8AC3E}">
        <p14:creationId xmlns:p14="http://schemas.microsoft.com/office/powerpoint/2010/main" val="3483387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5C985F-8A14-1EAD-35C8-0ACF58C17C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272E855-54BC-477F-8E45-B521602DEBB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D13B8CD-9A1F-8D34-F029-D0A91F61447C}"/>
              </a:ext>
            </a:extLst>
          </p:cNvPr>
          <p:cNvPicPr>
            <a:picLocks noChangeAspect="1"/>
          </p:cNvPicPr>
          <p:nvPr/>
        </p:nvPicPr>
        <p:blipFill>
          <a:blip r:embed="rId3"/>
          <a:stretch>
            <a:fillRect/>
          </a:stretch>
        </p:blipFill>
        <p:spPr>
          <a:xfrm>
            <a:off x="652462" y="823912"/>
            <a:ext cx="10887075" cy="5210175"/>
          </a:xfrm>
          <a:prstGeom prst="rect">
            <a:avLst/>
          </a:prstGeom>
        </p:spPr>
      </p:pic>
    </p:spTree>
    <p:extLst>
      <p:ext uri="{BB962C8B-B14F-4D97-AF65-F5344CB8AC3E}">
        <p14:creationId xmlns:p14="http://schemas.microsoft.com/office/powerpoint/2010/main" val="4131489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E59695-DA02-5386-819D-0D357E747063}"/>
              </a:ext>
            </a:extLst>
          </p:cNvPr>
          <p:cNvSpPr>
            <a:spLocks noGrp="1"/>
          </p:cNvSpPr>
          <p:nvPr>
            <p:ph type="title"/>
          </p:nvPr>
        </p:nvSpPr>
        <p:spPr/>
        <p:txBody>
          <a:bodyPr/>
          <a:lstStyle/>
          <a:p>
            <a:r>
              <a:rPr lang="fr-FR" dirty="0"/>
              <a:t>Infrastructure As Code</a:t>
            </a:r>
          </a:p>
        </p:txBody>
      </p:sp>
      <p:sp>
        <p:nvSpPr>
          <p:cNvPr id="3" name="Espace réservé du contenu 2">
            <a:extLst>
              <a:ext uri="{FF2B5EF4-FFF2-40B4-BE49-F238E27FC236}">
                <a16:creationId xmlns:a16="http://schemas.microsoft.com/office/drawing/2014/main" id="{F81E9829-07B3-826B-8C50-530FCEDA9BF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494333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95D583-EF62-F845-F1FA-B1F74899E233}"/>
              </a:ext>
            </a:extLst>
          </p:cNvPr>
          <p:cNvSpPr>
            <a:spLocks noGrp="1"/>
          </p:cNvSpPr>
          <p:nvPr>
            <p:ph type="title"/>
          </p:nvPr>
        </p:nvSpPr>
        <p:spPr/>
        <p:txBody>
          <a:bodyPr/>
          <a:lstStyle/>
          <a:p>
            <a:r>
              <a:rPr lang="fr-FR" dirty="0"/>
              <a:t>Infrastructure As Code</a:t>
            </a:r>
          </a:p>
        </p:txBody>
      </p:sp>
      <p:sp>
        <p:nvSpPr>
          <p:cNvPr id="3" name="Espace réservé du contenu 2">
            <a:extLst>
              <a:ext uri="{FF2B5EF4-FFF2-40B4-BE49-F238E27FC236}">
                <a16:creationId xmlns:a16="http://schemas.microsoft.com/office/drawing/2014/main" id="{ED6C3C4A-13BC-345D-F0B8-FBFD515AEC3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0FF95EA-765A-2675-9A4C-932C5858A1DC}"/>
              </a:ext>
            </a:extLst>
          </p:cNvPr>
          <p:cNvPicPr>
            <a:picLocks noChangeAspect="1"/>
          </p:cNvPicPr>
          <p:nvPr/>
        </p:nvPicPr>
        <p:blipFill>
          <a:blip r:embed="rId3"/>
          <a:stretch>
            <a:fillRect/>
          </a:stretch>
        </p:blipFill>
        <p:spPr>
          <a:xfrm>
            <a:off x="3848100" y="1809750"/>
            <a:ext cx="8343900" cy="5048250"/>
          </a:xfrm>
          <a:prstGeom prst="rect">
            <a:avLst/>
          </a:prstGeom>
        </p:spPr>
      </p:pic>
    </p:spTree>
    <p:extLst>
      <p:ext uri="{BB962C8B-B14F-4D97-AF65-F5344CB8AC3E}">
        <p14:creationId xmlns:p14="http://schemas.microsoft.com/office/powerpoint/2010/main" val="26806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388C00-E7DD-5E57-2585-1FAEC3ED8A1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981199D-178D-CCC6-5B3B-378E690BD3E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C1DA23B-ADD4-067F-4B28-77E9742175EA}"/>
              </a:ext>
            </a:extLst>
          </p:cNvPr>
          <p:cNvPicPr>
            <a:picLocks noChangeAspect="1"/>
          </p:cNvPicPr>
          <p:nvPr/>
        </p:nvPicPr>
        <p:blipFill>
          <a:blip r:embed="rId3"/>
          <a:stretch>
            <a:fillRect/>
          </a:stretch>
        </p:blipFill>
        <p:spPr>
          <a:xfrm>
            <a:off x="4359729" y="1921117"/>
            <a:ext cx="7832271" cy="4936883"/>
          </a:xfrm>
          <a:prstGeom prst="rect">
            <a:avLst/>
          </a:prstGeom>
        </p:spPr>
      </p:pic>
    </p:spTree>
    <p:extLst>
      <p:ext uri="{BB962C8B-B14F-4D97-AF65-F5344CB8AC3E}">
        <p14:creationId xmlns:p14="http://schemas.microsoft.com/office/powerpoint/2010/main" val="2579195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18D2DC-53F6-DD73-E07E-3483AB17929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292ED5E-C79D-6774-AAF6-5304AA3AF54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84768AD4-C4F5-6746-4F7D-6244E30BC4CD}"/>
              </a:ext>
            </a:extLst>
          </p:cNvPr>
          <p:cNvPicPr>
            <a:picLocks noChangeAspect="1"/>
          </p:cNvPicPr>
          <p:nvPr/>
        </p:nvPicPr>
        <p:blipFill>
          <a:blip r:embed="rId3"/>
          <a:stretch>
            <a:fillRect/>
          </a:stretch>
        </p:blipFill>
        <p:spPr>
          <a:xfrm>
            <a:off x="-76803" y="1825625"/>
            <a:ext cx="12268803" cy="5032375"/>
          </a:xfrm>
          <a:prstGeom prst="rect">
            <a:avLst/>
          </a:prstGeom>
        </p:spPr>
      </p:pic>
    </p:spTree>
    <p:extLst>
      <p:ext uri="{BB962C8B-B14F-4D97-AF65-F5344CB8AC3E}">
        <p14:creationId xmlns:p14="http://schemas.microsoft.com/office/powerpoint/2010/main" val="105643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4B73C-9703-2101-49BC-7719F48968F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57712FF-B352-7131-3F88-76203BA7B12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BB161A2-206C-E0AB-F978-F15658E31C20}"/>
              </a:ext>
            </a:extLst>
          </p:cNvPr>
          <p:cNvPicPr>
            <a:picLocks noChangeAspect="1"/>
          </p:cNvPicPr>
          <p:nvPr/>
        </p:nvPicPr>
        <p:blipFill>
          <a:blip r:embed="rId3"/>
          <a:stretch>
            <a:fillRect/>
          </a:stretch>
        </p:blipFill>
        <p:spPr>
          <a:xfrm>
            <a:off x="2237014" y="1585139"/>
            <a:ext cx="9954986" cy="5272861"/>
          </a:xfrm>
          <a:prstGeom prst="rect">
            <a:avLst/>
          </a:prstGeom>
        </p:spPr>
      </p:pic>
    </p:spTree>
    <p:extLst>
      <p:ext uri="{BB962C8B-B14F-4D97-AF65-F5344CB8AC3E}">
        <p14:creationId xmlns:p14="http://schemas.microsoft.com/office/powerpoint/2010/main" val="505767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21BCF6-6482-17E8-2D55-6AE68C3FA24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890FCCC-5DC3-2F93-80DC-A9E1AD7AC7B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F4060A2-80B8-80CF-8681-85EC91FBF531}"/>
              </a:ext>
            </a:extLst>
          </p:cNvPr>
          <p:cNvPicPr>
            <a:picLocks noChangeAspect="1"/>
          </p:cNvPicPr>
          <p:nvPr/>
        </p:nvPicPr>
        <p:blipFill>
          <a:blip r:embed="rId3"/>
          <a:stretch>
            <a:fillRect/>
          </a:stretch>
        </p:blipFill>
        <p:spPr>
          <a:xfrm>
            <a:off x="428625" y="209550"/>
            <a:ext cx="11334750" cy="6438900"/>
          </a:xfrm>
          <a:prstGeom prst="rect">
            <a:avLst/>
          </a:prstGeom>
        </p:spPr>
      </p:pic>
    </p:spTree>
    <p:extLst>
      <p:ext uri="{BB962C8B-B14F-4D97-AF65-F5344CB8AC3E}">
        <p14:creationId xmlns:p14="http://schemas.microsoft.com/office/powerpoint/2010/main" val="4013940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232954-D159-ADAD-8062-15294BC4EC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750EC38-6A8B-EEE5-93BF-C4B59D5609F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1F80E63-0489-D9EC-7ACB-E16A9ABB9060}"/>
              </a:ext>
            </a:extLst>
          </p:cNvPr>
          <p:cNvPicPr>
            <a:picLocks noChangeAspect="1"/>
          </p:cNvPicPr>
          <p:nvPr/>
        </p:nvPicPr>
        <p:blipFill>
          <a:blip r:embed="rId3"/>
          <a:stretch>
            <a:fillRect/>
          </a:stretch>
        </p:blipFill>
        <p:spPr>
          <a:xfrm>
            <a:off x="838201" y="522245"/>
            <a:ext cx="10515600" cy="5654718"/>
          </a:xfrm>
          <a:prstGeom prst="rect">
            <a:avLst/>
          </a:prstGeom>
        </p:spPr>
      </p:pic>
    </p:spTree>
    <p:extLst>
      <p:ext uri="{BB962C8B-B14F-4D97-AF65-F5344CB8AC3E}">
        <p14:creationId xmlns:p14="http://schemas.microsoft.com/office/powerpoint/2010/main" val="202521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F78423-D326-54B7-6141-3FA50619E67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E4E0F7-AF0D-CB84-2CF1-F2E1BB408C4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B677F85-1311-FC33-FFF8-D6B0102C339B}"/>
              </a:ext>
            </a:extLst>
          </p:cNvPr>
          <p:cNvPicPr>
            <a:picLocks noChangeAspect="1"/>
          </p:cNvPicPr>
          <p:nvPr/>
        </p:nvPicPr>
        <p:blipFill>
          <a:blip r:embed="rId3"/>
          <a:stretch>
            <a:fillRect/>
          </a:stretch>
        </p:blipFill>
        <p:spPr>
          <a:xfrm>
            <a:off x="66357" y="38100"/>
            <a:ext cx="8239125" cy="3371850"/>
          </a:xfrm>
          <a:prstGeom prst="rect">
            <a:avLst/>
          </a:prstGeom>
        </p:spPr>
      </p:pic>
      <p:pic>
        <p:nvPicPr>
          <p:cNvPr id="7" name="Image 6">
            <a:extLst>
              <a:ext uri="{FF2B5EF4-FFF2-40B4-BE49-F238E27FC236}">
                <a16:creationId xmlns:a16="http://schemas.microsoft.com/office/drawing/2014/main" id="{AF4B4207-6C40-2A15-0F3E-13B124C598AA}"/>
              </a:ext>
            </a:extLst>
          </p:cNvPr>
          <p:cNvPicPr>
            <a:picLocks noChangeAspect="1"/>
          </p:cNvPicPr>
          <p:nvPr/>
        </p:nvPicPr>
        <p:blipFill>
          <a:blip r:embed="rId4"/>
          <a:stretch>
            <a:fillRect/>
          </a:stretch>
        </p:blipFill>
        <p:spPr>
          <a:xfrm>
            <a:off x="4714240" y="3420757"/>
            <a:ext cx="7431723" cy="3399143"/>
          </a:xfrm>
          <a:prstGeom prst="rect">
            <a:avLst/>
          </a:prstGeom>
        </p:spPr>
      </p:pic>
    </p:spTree>
    <p:extLst>
      <p:ext uri="{BB962C8B-B14F-4D97-AF65-F5344CB8AC3E}">
        <p14:creationId xmlns:p14="http://schemas.microsoft.com/office/powerpoint/2010/main" val="3961120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E520E9-25EA-C197-854C-4A6C2A84EFA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514857D-5DFE-0063-E447-3E5FA4381FE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CDDEF33-1A8C-261F-C341-B14121F0AA95}"/>
              </a:ext>
            </a:extLst>
          </p:cNvPr>
          <p:cNvPicPr>
            <a:picLocks noChangeAspect="1"/>
          </p:cNvPicPr>
          <p:nvPr/>
        </p:nvPicPr>
        <p:blipFill>
          <a:blip r:embed="rId3"/>
          <a:stretch>
            <a:fillRect/>
          </a:stretch>
        </p:blipFill>
        <p:spPr>
          <a:xfrm>
            <a:off x="338137" y="280987"/>
            <a:ext cx="11515725" cy="6296025"/>
          </a:xfrm>
          <a:prstGeom prst="rect">
            <a:avLst/>
          </a:prstGeom>
        </p:spPr>
      </p:pic>
    </p:spTree>
    <p:extLst>
      <p:ext uri="{BB962C8B-B14F-4D97-AF65-F5344CB8AC3E}">
        <p14:creationId xmlns:p14="http://schemas.microsoft.com/office/powerpoint/2010/main" val="3076322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64FA9-FAD8-C4E9-C053-1947BABB42D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85D9B3D8-0E81-29C5-6F45-B672F271C825}"/>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CBA2B28-D2E2-98CC-0230-D1078A86CA64}"/>
              </a:ext>
            </a:extLst>
          </p:cNvPr>
          <p:cNvPicPr>
            <a:picLocks noChangeAspect="1"/>
          </p:cNvPicPr>
          <p:nvPr/>
        </p:nvPicPr>
        <p:blipFill>
          <a:blip r:embed="rId3"/>
          <a:stretch>
            <a:fillRect/>
          </a:stretch>
        </p:blipFill>
        <p:spPr>
          <a:xfrm>
            <a:off x="640398" y="1280161"/>
            <a:ext cx="11551602" cy="5577840"/>
          </a:xfrm>
          <a:prstGeom prst="rect">
            <a:avLst/>
          </a:prstGeom>
        </p:spPr>
      </p:pic>
    </p:spTree>
    <p:extLst>
      <p:ext uri="{BB962C8B-B14F-4D97-AF65-F5344CB8AC3E}">
        <p14:creationId xmlns:p14="http://schemas.microsoft.com/office/powerpoint/2010/main" val="143221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B7F054-3A66-4A7B-632C-353CB1C069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7AE9673-5F0E-0D82-B360-A8ADD54A078F}"/>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E00A4079-4EF8-66AD-8F80-EAFA232F8B0C}"/>
              </a:ext>
            </a:extLst>
          </p:cNvPr>
          <p:cNvPicPr>
            <a:picLocks noChangeAspect="1"/>
          </p:cNvPicPr>
          <p:nvPr/>
        </p:nvPicPr>
        <p:blipFill>
          <a:blip r:embed="rId3"/>
          <a:stretch>
            <a:fillRect/>
          </a:stretch>
        </p:blipFill>
        <p:spPr>
          <a:xfrm>
            <a:off x="266700" y="1219200"/>
            <a:ext cx="11658600" cy="4419600"/>
          </a:xfrm>
          <a:prstGeom prst="rect">
            <a:avLst/>
          </a:prstGeom>
        </p:spPr>
      </p:pic>
    </p:spTree>
    <p:extLst>
      <p:ext uri="{BB962C8B-B14F-4D97-AF65-F5344CB8AC3E}">
        <p14:creationId xmlns:p14="http://schemas.microsoft.com/office/powerpoint/2010/main" val="2413376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07A22-AFC6-50C3-52D6-07B54CAA54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016DCFE-6780-2676-A247-79272BE451E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5764E6-3A72-F6C0-4A9F-1C0E840A69F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AE1D196-EED8-B3F8-CAAC-E4FB798C0873}"/>
              </a:ext>
            </a:extLst>
          </p:cNvPr>
          <p:cNvPicPr>
            <a:picLocks noChangeAspect="1"/>
          </p:cNvPicPr>
          <p:nvPr/>
        </p:nvPicPr>
        <p:blipFill>
          <a:blip r:embed="rId3"/>
          <a:stretch>
            <a:fillRect/>
          </a:stretch>
        </p:blipFill>
        <p:spPr>
          <a:xfrm>
            <a:off x="428625" y="209550"/>
            <a:ext cx="11334750" cy="6438900"/>
          </a:xfrm>
          <a:prstGeom prst="rect">
            <a:avLst/>
          </a:prstGeom>
        </p:spPr>
      </p:pic>
    </p:spTree>
    <p:extLst>
      <p:ext uri="{BB962C8B-B14F-4D97-AF65-F5344CB8AC3E}">
        <p14:creationId xmlns:p14="http://schemas.microsoft.com/office/powerpoint/2010/main" val="1635374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7FC0F5-23E4-F426-DCD4-F023BED0821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E775352-80D5-DAF3-3446-0B9925B17CC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AA1B982-3F4F-E714-DE3F-4F0DE0872012}"/>
              </a:ext>
            </a:extLst>
          </p:cNvPr>
          <p:cNvPicPr>
            <a:picLocks noChangeAspect="1"/>
          </p:cNvPicPr>
          <p:nvPr/>
        </p:nvPicPr>
        <p:blipFill>
          <a:blip r:embed="rId3"/>
          <a:stretch>
            <a:fillRect/>
          </a:stretch>
        </p:blipFill>
        <p:spPr>
          <a:xfrm>
            <a:off x="290512" y="338137"/>
            <a:ext cx="11610975" cy="6181725"/>
          </a:xfrm>
          <a:prstGeom prst="rect">
            <a:avLst/>
          </a:prstGeom>
        </p:spPr>
      </p:pic>
    </p:spTree>
    <p:extLst>
      <p:ext uri="{BB962C8B-B14F-4D97-AF65-F5344CB8AC3E}">
        <p14:creationId xmlns:p14="http://schemas.microsoft.com/office/powerpoint/2010/main" val="682201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55263E-CD2C-3268-A4C7-BF4A19A108F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BDE0B34-6867-9884-3A50-9A132F41CE5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E07934F-C8E8-7F21-0914-E41EF46F1D69}"/>
              </a:ext>
            </a:extLst>
          </p:cNvPr>
          <p:cNvPicPr>
            <a:picLocks noChangeAspect="1"/>
          </p:cNvPicPr>
          <p:nvPr/>
        </p:nvPicPr>
        <p:blipFill>
          <a:blip r:embed="rId3"/>
          <a:stretch>
            <a:fillRect/>
          </a:stretch>
        </p:blipFill>
        <p:spPr>
          <a:xfrm>
            <a:off x="1219200" y="347662"/>
            <a:ext cx="9753600" cy="6162675"/>
          </a:xfrm>
          <a:prstGeom prst="rect">
            <a:avLst/>
          </a:prstGeom>
        </p:spPr>
      </p:pic>
    </p:spTree>
    <p:extLst>
      <p:ext uri="{BB962C8B-B14F-4D97-AF65-F5344CB8AC3E}">
        <p14:creationId xmlns:p14="http://schemas.microsoft.com/office/powerpoint/2010/main" val="1009638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5C985F-8A14-1EAD-35C8-0ACF58C17C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272E855-54BC-477F-8E45-B521602DEBB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D13B8CD-9A1F-8D34-F029-D0A91F61447C}"/>
              </a:ext>
            </a:extLst>
          </p:cNvPr>
          <p:cNvPicPr>
            <a:picLocks noChangeAspect="1"/>
          </p:cNvPicPr>
          <p:nvPr/>
        </p:nvPicPr>
        <p:blipFill>
          <a:blip r:embed="rId3"/>
          <a:stretch>
            <a:fillRect/>
          </a:stretch>
        </p:blipFill>
        <p:spPr>
          <a:xfrm>
            <a:off x="652462" y="823912"/>
            <a:ext cx="10887075" cy="5210175"/>
          </a:xfrm>
          <a:prstGeom prst="rect">
            <a:avLst/>
          </a:prstGeom>
        </p:spPr>
      </p:pic>
    </p:spTree>
    <p:extLst>
      <p:ext uri="{BB962C8B-B14F-4D97-AF65-F5344CB8AC3E}">
        <p14:creationId xmlns:p14="http://schemas.microsoft.com/office/powerpoint/2010/main" val="2819751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78512-576D-A8FE-8707-672F0D4B7311}"/>
              </a:ext>
            </a:extLst>
          </p:cNvPr>
          <p:cNvSpPr>
            <a:spLocks noGrp="1"/>
          </p:cNvSpPr>
          <p:nvPr>
            <p:ph type="title"/>
          </p:nvPr>
        </p:nvSpPr>
        <p:spPr/>
        <p:txBody>
          <a:bodyPr/>
          <a:lstStyle/>
          <a:p>
            <a:r>
              <a:rPr lang="fr-FR" dirty="0"/>
              <a:t>Observabilité</a:t>
            </a:r>
          </a:p>
        </p:txBody>
      </p:sp>
      <p:sp>
        <p:nvSpPr>
          <p:cNvPr id="3" name="Espace réservé du contenu 2">
            <a:extLst>
              <a:ext uri="{FF2B5EF4-FFF2-40B4-BE49-F238E27FC236}">
                <a16:creationId xmlns:a16="http://schemas.microsoft.com/office/drawing/2014/main" id="{12371CE0-5BC7-C273-4F6B-473F5CBD318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83047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C4E19A-B888-9ECA-ECEB-C82DB036CF1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3E41813-33F2-DA83-E627-1EEF1FB75196}"/>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0D31B31-C33E-4997-3A2A-75078501051F}"/>
              </a:ext>
            </a:extLst>
          </p:cNvPr>
          <p:cNvPicPr>
            <a:picLocks noChangeAspect="1"/>
          </p:cNvPicPr>
          <p:nvPr/>
        </p:nvPicPr>
        <p:blipFill>
          <a:blip r:embed="rId3"/>
          <a:stretch>
            <a:fillRect/>
          </a:stretch>
        </p:blipFill>
        <p:spPr>
          <a:xfrm>
            <a:off x="838200" y="404129"/>
            <a:ext cx="11353800" cy="6453871"/>
          </a:xfrm>
          <a:prstGeom prst="rect">
            <a:avLst/>
          </a:prstGeom>
        </p:spPr>
      </p:pic>
    </p:spTree>
    <p:extLst>
      <p:ext uri="{BB962C8B-B14F-4D97-AF65-F5344CB8AC3E}">
        <p14:creationId xmlns:p14="http://schemas.microsoft.com/office/powerpoint/2010/main" val="3486837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F62D-3564-2E53-74D3-745199B731E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F3777CB-6793-748C-AD19-FD9A10F7800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DCFE193A-2113-0688-4554-34C7B959D070}"/>
              </a:ext>
            </a:extLst>
          </p:cNvPr>
          <p:cNvPicPr>
            <a:picLocks noChangeAspect="1"/>
          </p:cNvPicPr>
          <p:nvPr/>
        </p:nvPicPr>
        <p:blipFill>
          <a:blip r:embed="rId3"/>
          <a:stretch>
            <a:fillRect/>
          </a:stretch>
        </p:blipFill>
        <p:spPr>
          <a:xfrm>
            <a:off x="1395708" y="365125"/>
            <a:ext cx="10796292" cy="6492875"/>
          </a:xfrm>
          <a:prstGeom prst="rect">
            <a:avLst/>
          </a:prstGeom>
        </p:spPr>
      </p:pic>
    </p:spTree>
    <p:extLst>
      <p:ext uri="{BB962C8B-B14F-4D97-AF65-F5344CB8AC3E}">
        <p14:creationId xmlns:p14="http://schemas.microsoft.com/office/powerpoint/2010/main" val="135896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ED31CF-1E9F-E53F-F8B3-3EFD352E251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ADB7662-197A-75A4-A76C-C6F0E616694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1CBE73C-9023-0871-3188-29D3F9E41E48}"/>
              </a:ext>
            </a:extLst>
          </p:cNvPr>
          <p:cNvPicPr>
            <a:picLocks noChangeAspect="1"/>
          </p:cNvPicPr>
          <p:nvPr/>
        </p:nvPicPr>
        <p:blipFill>
          <a:blip r:embed="rId3"/>
          <a:stretch>
            <a:fillRect/>
          </a:stretch>
        </p:blipFill>
        <p:spPr>
          <a:xfrm>
            <a:off x="2905761" y="1724144"/>
            <a:ext cx="9286240" cy="5133856"/>
          </a:xfrm>
          <a:prstGeom prst="rect">
            <a:avLst/>
          </a:prstGeom>
        </p:spPr>
      </p:pic>
    </p:spTree>
    <p:extLst>
      <p:ext uri="{BB962C8B-B14F-4D97-AF65-F5344CB8AC3E}">
        <p14:creationId xmlns:p14="http://schemas.microsoft.com/office/powerpoint/2010/main" val="3375362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D02FAD-0940-56F7-A4C5-FE5C17F910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454E20D-B3B6-16EC-3AC8-537A329257F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8A545153-8432-371A-64DD-49F8CB0D05D4}"/>
              </a:ext>
            </a:extLst>
          </p:cNvPr>
          <p:cNvPicPr>
            <a:picLocks noChangeAspect="1"/>
          </p:cNvPicPr>
          <p:nvPr/>
        </p:nvPicPr>
        <p:blipFill>
          <a:blip r:embed="rId3"/>
          <a:stretch>
            <a:fillRect/>
          </a:stretch>
        </p:blipFill>
        <p:spPr>
          <a:xfrm>
            <a:off x="834359" y="681037"/>
            <a:ext cx="11357642" cy="6176963"/>
          </a:xfrm>
          <a:prstGeom prst="rect">
            <a:avLst/>
          </a:prstGeom>
        </p:spPr>
      </p:pic>
    </p:spTree>
    <p:extLst>
      <p:ext uri="{BB962C8B-B14F-4D97-AF65-F5344CB8AC3E}">
        <p14:creationId xmlns:p14="http://schemas.microsoft.com/office/powerpoint/2010/main" val="4148839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D653D8-30EC-5D34-C102-DF86D3760C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02CC54-FC83-E446-E349-0F9E20095D1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BC639F5-F9B1-36EA-83A3-031FAA01B5BE}"/>
              </a:ext>
            </a:extLst>
          </p:cNvPr>
          <p:cNvPicPr>
            <a:picLocks noChangeAspect="1"/>
          </p:cNvPicPr>
          <p:nvPr/>
        </p:nvPicPr>
        <p:blipFill>
          <a:blip r:embed="rId3"/>
          <a:stretch>
            <a:fillRect/>
          </a:stretch>
        </p:blipFill>
        <p:spPr>
          <a:xfrm>
            <a:off x="1676400" y="1676034"/>
            <a:ext cx="10515600" cy="5181966"/>
          </a:xfrm>
          <a:prstGeom prst="rect">
            <a:avLst/>
          </a:prstGeom>
        </p:spPr>
      </p:pic>
    </p:spTree>
    <p:extLst>
      <p:ext uri="{BB962C8B-B14F-4D97-AF65-F5344CB8AC3E}">
        <p14:creationId xmlns:p14="http://schemas.microsoft.com/office/powerpoint/2010/main" val="2240452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F72DCB-02A8-542D-8CD3-2B6DC667256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3816CFB-E44E-1F86-59E4-C9A6418434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94855A7-6EC3-73D0-CABD-709C2A4638F9}"/>
              </a:ext>
            </a:extLst>
          </p:cNvPr>
          <p:cNvPicPr>
            <a:picLocks noChangeAspect="1"/>
          </p:cNvPicPr>
          <p:nvPr/>
        </p:nvPicPr>
        <p:blipFill>
          <a:blip r:embed="rId3"/>
          <a:stretch>
            <a:fillRect/>
          </a:stretch>
        </p:blipFill>
        <p:spPr>
          <a:xfrm>
            <a:off x="3394129" y="328900"/>
            <a:ext cx="8404601" cy="6525925"/>
          </a:xfrm>
          <a:prstGeom prst="rect">
            <a:avLst/>
          </a:prstGeom>
        </p:spPr>
      </p:pic>
    </p:spTree>
    <p:extLst>
      <p:ext uri="{BB962C8B-B14F-4D97-AF65-F5344CB8AC3E}">
        <p14:creationId xmlns:p14="http://schemas.microsoft.com/office/powerpoint/2010/main" val="104784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3D60FE-53A1-345C-7021-4BFD8E9897A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16F3CD9-95E7-1FF6-7E43-C6363A82577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60EEF3E-DF1F-1D1C-7D97-DD8721715148}"/>
              </a:ext>
            </a:extLst>
          </p:cNvPr>
          <p:cNvPicPr>
            <a:picLocks noChangeAspect="1"/>
          </p:cNvPicPr>
          <p:nvPr/>
        </p:nvPicPr>
        <p:blipFill>
          <a:blip r:embed="rId3"/>
          <a:stretch>
            <a:fillRect/>
          </a:stretch>
        </p:blipFill>
        <p:spPr>
          <a:xfrm>
            <a:off x="-42348" y="681037"/>
            <a:ext cx="12124650" cy="6176963"/>
          </a:xfrm>
          <a:prstGeom prst="rect">
            <a:avLst/>
          </a:prstGeom>
        </p:spPr>
      </p:pic>
    </p:spTree>
    <p:extLst>
      <p:ext uri="{BB962C8B-B14F-4D97-AF65-F5344CB8AC3E}">
        <p14:creationId xmlns:p14="http://schemas.microsoft.com/office/powerpoint/2010/main" val="264636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6229E-4571-459C-C54C-6335471CD37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17265DB-10C6-F65E-78C8-F677D3F5534F}"/>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1CC17D8-2CE2-3001-4E4B-BE5D58B1B3C8}"/>
              </a:ext>
            </a:extLst>
          </p:cNvPr>
          <p:cNvPicPr>
            <a:picLocks noChangeAspect="1"/>
          </p:cNvPicPr>
          <p:nvPr/>
        </p:nvPicPr>
        <p:blipFill>
          <a:blip r:embed="rId3"/>
          <a:stretch>
            <a:fillRect/>
          </a:stretch>
        </p:blipFill>
        <p:spPr>
          <a:xfrm>
            <a:off x="838200" y="1367101"/>
            <a:ext cx="11135613" cy="5313880"/>
          </a:xfrm>
          <a:prstGeom prst="rect">
            <a:avLst/>
          </a:prstGeom>
        </p:spPr>
      </p:pic>
    </p:spTree>
    <p:extLst>
      <p:ext uri="{BB962C8B-B14F-4D97-AF65-F5344CB8AC3E}">
        <p14:creationId xmlns:p14="http://schemas.microsoft.com/office/powerpoint/2010/main" val="3598272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1ADFA6-931D-B08F-3C93-795FEDA9B53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83D3703-807A-23CC-7732-F0FD58D08A7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12CD59A-00EF-330C-E6F4-7B5D794B8915}"/>
              </a:ext>
            </a:extLst>
          </p:cNvPr>
          <p:cNvPicPr>
            <a:picLocks noChangeAspect="1"/>
          </p:cNvPicPr>
          <p:nvPr/>
        </p:nvPicPr>
        <p:blipFill>
          <a:blip r:embed="rId3"/>
          <a:stretch>
            <a:fillRect/>
          </a:stretch>
        </p:blipFill>
        <p:spPr>
          <a:xfrm>
            <a:off x="681925" y="235139"/>
            <a:ext cx="11510075" cy="6622861"/>
          </a:xfrm>
          <a:prstGeom prst="rect">
            <a:avLst/>
          </a:prstGeom>
        </p:spPr>
      </p:pic>
    </p:spTree>
    <p:extLst>
      <p:ext uri="{BB962C8B-B14F-4D97-AF65-F5344CB8AC3E}">
        <p14:creationId xmlns:p14="http://schemas.microsoft.com/office/powerpoint/2010/main" val="32732504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2B464E-A7D0-D019-A2C6-7F313892AF8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ADA1C3B-8E75-3E72-B303-01A06B931BA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4330BDA-9C90-706A-58BB-808293F291D6}"/>
              </a:ext>
            </a:extLst>
          </p:cNvPr>
          <p:cNvPicPr>
            <a:picLocks noChangeAspect="1"/>
          </p:cNvPicPr>
          <p:nvPr/>
        </p:nvPicPr>
        <p:blipFill>
          <a:blip r:embed="rId3"/>
          <a:stretch>
            <a:fillRect/>
          </a:stretch>
        </p:blipFill>
        <p:spPr>
          <a:xfrm>
            <a:off x="1193369" y="-49886"/>
            <a:ext cx="10835899" cy="6907886"/>
          </a:xfrm>
          <a:prstGeom prst="rect">
            <a:avLst/>
          </a:prstGeom>
        </p:spPr>
      </p:pic>
    </p:spTree>
    <p:extLst>
      <p:ext uri="{BB962C8B-B14F-4D97-AF65-F5344CB8AC3E}">
        <p14:creationId xmlns:p14="http://schemas.microsoft.com/office/powerpoint/2010/main" val="569794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26EC-66DD-5FA2-7DDD-B008E96990D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61C74F3-643F-F2FA-6062-81298723F53F}"/>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7A56D7A-33C0-4266-431C-984E26A8CF38}"/>
              </a:ext>
            </a:extLst>
          </p:cNvPr>
          <p:cNvPicPr>
            <a:picLocks noChangeAspect="1"/>
          </p:cNvPicPr>
          <p:nvPr/>
        </p:nvPicPr>
        <p:blipFill>
          <a:blip r:embed="rId3"/>
          <a:stretch>
            <a:fillRect/>
          </a:stretch>
        </p:blipFill>
        <p:spPr>
          <a:xfrm>
            <a:off x="838201" y="852323"/>
            <a:ext cx="11353800" cy="6005678"/>
          </a:xfrm>
          <a:prstGeom prst="rect">
            <a:avLst/>
          </a:prstGeom>
        </p:spPr>
      </p:pic>
    </p:spTree>
    <p:extLst>
      <p:ext uri="{BB962C8B-B14F-4D97-AF65-F5344CB8AC3E}">
        <p14:creationId xmlns:p14="http://schemas.microsoft.com/office/powerpoint/2010/main" val="4146809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AAB4D-12DA-A4E8-6DEA-E8E91D666EB7}"/>
              </a:ext>
            </a:extLst>
          </p:cNvPr>
          <p:cNvSpPr>
            <a:spLocks noGrp="1"/>
          </p:cNvSpPr>
          <p:nvPr>
            <p:ph type="title"/>
          </p:nvPr>
        </p:nvSpPr>
        <p:spPr/>
        <p:txBody>
          <a:bodyPr/>
          <a:lstStyle/>
          <a:p>
            <a:r>
              <a:rPr lang="fr-FR" dirty="0" err="1"/>
              <a:t>IaC</a:t>
            </a:r>
            <a:r>
              <a:rPr lang="fr-FR" dirty="0"/>
              <a:t> orienté sécurité</a:t>
            </a:r>
          </a:p>
        </p:txBody>
      </p:sp>
      <p:sp>
        <p:nvSpPr>
          <p:cNvPr id="3" name="Espace réservé du contenu 2">
            <a:extLst>
              <a:ext uri="{FF2B5EF4-FFF2-40B4-BE49-F238E27FC236}">
                <a16:creationId xmlns:a16="http://schemas.microsoft.com/office/drawing/2014/main" id="{2C5B3B00-D33C-F446-15F6-FAE1022DA04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76686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C41F8F-6DE6-F61D-B136-C745151D5FDA}"/>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09D6FD9D-29A6-3E60-59B6-4850243747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763" y="258445"/>
            <a:ext cx="11364604" cy="4455795"/>
          </a:xfrm>
        </p:spPr>
      </p:pic>
    </p:spTree>
    <p:extLst>
      <p:ext uri="{BB962C8B-B14F-4D97-AF65-F5344CB8AC3E}">
        <p14:creationId xmlns:p14="http://schemas.microsoft.com/office/powerpoint/2010/main" val="666796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E9A663-EF36-AD56-4958-481BB09930A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A6D519E-FF3D-CF2D-0DA7-45C2120598DB}"/>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FDF98F5-CD38-5B73-88E4-5D2468079175}"/>
              </a:ext>
            </a:extLst>
          </p:cNvPr>
          <p:cNvPicPr>
            <a:picLocks noChangeAspect="1"/>
          </p:cNvPicPr>
          <p:nvPr/>
        </p:nvPicPr>
        <p:blipFill>
          <a:blip r:embed="rId3"/>
          <a:stretch>
            <a:fillRect/>
          </a:stretch>
        </p:blipFill>
        <p:spPr>
          <a:xfrm>
            <a:off x="2275840" y="1120395"/>
            <a:ext cx="9916160" cy="5595365"/>
          </a:xfrm>
          <a:prstGeom prst="rect">
            <a:avLst/>
          </a:prstGeom>
        </p:spPr>
      </p:pic>
    </p:spTree>
    <p:extLst>
      <p:ext uri="{BB962C8B-B14F-4D97-AF65-F5344CB8AC3E}">
        <p14:creationId xmlns:p14="http://schemas.microsoft.com/office/powerpoint/2010/main" val="35449607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0B0E84-BA66-BDB1-7E5C-ED75D7B2E8CC}"/>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933DE214-03C3-BDE1-B760-DBB0C722DD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365124"/>
            <a:ext cx="11128735" cy="4775835"/>
          </a:xfrm>
        </p:spPr>
      </p:pic>
    </p:spTree>
    <p:extLst>
      <p:ext uri="{BB962C8B-B14F-4D97-AF65-F5344CB8AC3E}">
        <p14:creationId xmlns:p14="http://schemas.microsoft.com/office/powerpoint/2010/main" val="2545910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4375-519E-36A3-F493-F36A26A3DEED}"/>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A5C1F30-B4AE-E3E5-FA54-2410B948CA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32996"/>
            <a:ext cx="11042708" cy="4567324"/>
          </a:xfrm>
        </p:spPr>
      </p:pic>
    </p:spTree>
    <p:extLst>
      <p:ext uri="{BB962C8B-B14F-4D97-AF65-F5344CB8AC3E}">
        <p14:creationId xmlns:p14="http://schemas.microsoft.com/office/powerpoint/2010/main" val="984749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FCD21E-93AB-29DD-3BE3-673B80F93916}"/>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EC187B0-10D6-CCB6-3CCB-42F1400DEF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365125"/>
            <a:ext cx="10675039" cy="3063875"/>
          </a:xfrm>
        </p:spPr>
      </p:pic>
    </p:spTree>
    <p:extLst>
      <p:ext uri="{BB962C8B-B14F-4D97-AF65-F5344CB8AC3E}">
        <p14:creationId xmlns:p14="http://schemas.microsoft.com/office/powerpoint/2010/main" val="201070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9E17AE-100E-3498-0BDB-3E34C51A9DD8}"/>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0F6E1704-1613-95EE-1181-C9EFC0F4C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068" y="365124"/>
            <a:ext cx="10515600" cy="6416061"/>
          </a:xfrm>
        </p:spPr>
      </p:pic>
    </p:spTree>
    <p:extLst>
      <p:ext uri="{BB962C8B-B14F-4D97-AF65-F5344CB8AC3E}">
        <p14:creationId xmlns:p14="http://schemas.microsoft.com/office/powerpoint/2010/main" val="39399810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2C9648-59C5-505F-FC74-30FA083AF660}"/>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64B2ED49-142E-85DF-043D-26331F274D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9565640" cy="6251348"/>
          </a:xfrm>
        </p:spPr>
      </p:pic>
    </p:spTree>
    <p:extLst>
      <p:ext uri="{BB962C8B-B14F-4D97-AF65-F5344CB8AC3E}">
        <p14:creationId xmlns:p14="http://schemas.microsoft.com/office/powerpoint/2010/main" val="666915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5773F6-D13E-44EA-FC58-7DD8896305C6}"/>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34616B28-B923-B4C5-13FF-29156E2B38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813" y="955040"/>
            <a:ext cx="11317759" cy="5537835"/>
          </a:xfrm>
        </p:spPr>
      </p:pic>
    </p:spTree>
    <p:extLst>
      <p:ext uri="{BB962C8B-B14F-4D97-AF65-F5344CB8AC3E}">
        <p14:creationId xmlns:p14="http://schemas.microsoft.com/office/powerpoint/2010/main" val="30736264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29036A-8C19-FEB2-623E-06E9365E55FD}"/>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F054C766-9BAB-BE8A-054F-2AA1B607C46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22939"/>
          <a:stretch/>
        </p:blipFill>
        <p:spPr>
          <a:xfrm>
            <a:off x="838200" y="1799284"/>
            <a:ext cx="10719456" cy="2488236"/>
          </a:xfrm>
        </p:spPr>
      </p:pic>
    </p:spTree>
    <p:extLst>
      <p:ext uri="{BB962C8B-B14F-4D97-AF65-F5344CB8AC3E}">
        <p14:creationId xmlns:p14="http://schemas.microsoft.com/office/powerpoint/2010/main" val="1080074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1D8373-5881-7DF2-F104-B19606B550E1}"/>
              </a:ext>
            </a:extLst>
          </p:cNvPr>
          <p:cNvSpPr>
            <a:spLocks noGrp="1"/>
          </p:cNvSpPr>
          <p:nvPr>
            <p:ph type="title"/>
          </p:nvPr>
        </p:nvSpPr>
        <p:spPr/>
        <p:txBody>
          <a:bodyPr/>
          <a:lstStyle/>
          <a:p>
            <a:r>
              <a:rPr lang="fr-FR" dirty="0"/>
              <a:t>Sécurité coté déploiement </a:t>
            </a:r>
            <a:r>
              <a:rPr lang="fr-FR" dirty="0" err="1"/>
              <a:t>devops</a:t>
            </a:r>
            <a:endParaRPr lang="fr-FR" dirty="0"/>
          </a:p>
        </p:txBody>
      </p:sp>
      <p:sp>
        <p:nvSpPr>
          <p:cNvPr id="3" name="Espace réservé du contenu 2">
            <a:extLst>
              <a:ext uri="{FF2B5EF4-FFF2-40B4-BE49-F238E27FC236}">
                <a16:creationId xmlns:a16="http://schemas.microsoft.com/office/drawing/2014/main" id="{A7C4C20A-4434-998B-868F-D5790EDA3736}"/>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16F82C18-A90C-FBC3-83D9-EE45CCCC3CB2}"/>
              </a:ext>
            </a:extLst>
          </p:cNvPr>
          <p:cNvPicPr>
            <a:picLocks noChangeAspect="1"/>
          </p:cNvPicPr>
          <p:nvPr/>
        </p:nvPicPr>
        <p:blipFill>
          <a:blip r:embed="rId3"/>
          <a:stretch>
            <a:fillRect/>
          </a:stretch>
        </p:blipFill>
        <p:spPr>
          <a:xfrm>
            <a:off x="66039" y="1487488"/>
            <a:ext cx="11888933" cy="2210752"/>
          </a:xfrm>
          <a:prstGeom prst="rect">
            <a:avLst/>
          </a:prstGeom>
        </p:spPr>
      </p:pic>
      <p:pic>
        <p:nvPicPr>
          <p:cNvPr id="7" name="Image 6">
            <a:extLst>
              <a:ext uri="{FF2B5EF4-FFF2-40B4-BE49-F238E27FC236}">
                <a16:creationId xmlns:a16="http://schemas.microsoft.com/office/drawing/2014/main" id="{35C64E78-4BA1-E098-23DA-4732272464CB}"/>
              </a:ext>
            </a:extLst>
          </p:cNvPr>
          <p:cNvPicPr>
            <a:picLocks noChangeAspect="1"/>
          </p:cNvPicPr>
          <p:nvPr/>
        </p:nvPicPr>
        <p:blipFill>
          <a:blip r:embed="rId4"/>
          <a:stretch>
            <a:fillRect/>
          </a:stretch>
        </p:blipFill>
        <p:spPr>
          <a:xfrm>
            <a:off x="0" y="3980397"/>
            <a:ext cx="11053652" cy="2877603"/>
          </a:xfrm>
          <a:prstGeom prst="rect">
            <a:avLst/>
          </a:prstGeom>
        </p:spPr>
      </p:pic>
    </p:spTree>
    <p:extLst>
      <p:ext uri="{BB962C8B-B14F-4D97-AF65-F5344CB8AC3E}">
        <p14:creationId xmlns:p14="http://schemas.microsoft.com/office/powerpoint/2010/main" val="24199427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5F616-63A4-C1EA-6DC6-FB76B440290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B8B6340-9A6B-E30C-0358-C6F2780E100F}"/>
              </a:ext>
            </a:extLst>
          </p:cNvPr>
          <p:cNvSpPr>
            <a:spLocks noGrp="1"/>
          </p:cNvSpPr>
          <p:nvPr>
            <p:ph type="title"/>
          </p:nvPr>
        </p:nvSpPr>
        <p:spPr/>
        <p:txBody>
          <a:bodyPr/>
          <a:lstStyle/>
          <a:p>
            <a:r>
              <a:rPr lang="fr-FR" dirty="0"/>
              <a:t>Sécurité coté déploiement </a:t>
            </a:r>
            <a:r>
              <a:rPr lang="fr-FR" dirty="0" err="1"/>
              <a:t>devops</a:t>
            </a:r>
            <a:endParaRPr lang="fr-FR" dirty="0"/>
          </a:p>
        </p:txBody>
      </p:sp>
      <p:sp>
        <p:nvSpPr>
          <p:cNvPr id="3" name="Espace réservé du contenu 2">
            <a:extLst>
              <a:ext uri="{FF2B5EF4-FFF2-40B4-BE49-F238E27FC236}">
                <a16:creationId xmlns:a16="http://schemas.microsoft.com/office/drawing/2014/main" id="{E5BDCAFE-2093-CA3B-218E-3F100F599930}"/>
              </a:ext>
            </a:extLst>
          </p:cNvPr>
          <p:cNvSpPr>
            <a:spLocks noGrp="1"/>
          </p:cNvSpPr>
          <p:nvPr>
            <p:ph idx="1"/>
          </p:nvPr>
        </p:nvSpPr>
        <p:spPr/>
        <p:txBody>
          <a:bodyPr/>
          <a:lstStyle/>
          <a:p>
            <a:endParaRPr lang="fr-FR" dirty="0"/>
          </a:p>
        </p:txBody>
      </p:sp>
      <p:pic>
        <p:nvPicPr>
          <p:cNvPr id="6" name="Image 5">
            <a:extLst>
              <a:ext uri="{FF2B5EF4-FFF2-40B4-BE49-F238E27FC236}">
                <a16:creationId xmlns:a16="http://schemas.microsoft.com/office/drawing/2014/main" id="{7CEE1832-5EC1-D001-E640-AC353B77C644}"/>
              </a:ext>
            </a:extLst>
          </p:cNvPr>
          <p:cNvPicPr>
            <a:picLocks noChangeAspect="1"/>
          </p:cNvPicPr>
          <p:nvPr/>
        </p:nvPicPr>
        <p:blipFill>
          <a:blip r:embed="rId3"/>
          <a:stretch>
            <a:fillRect/>
          </a:stretch>
        </p:blipFill>
        <p:spPr>
          <a:xfrm>
            <a:off x="0" y="1271923"/>
            <a:ext cx="11805920" cy="2242973"/>
          </a:xfrm>
          <a:prstGeom prst="rect">
            <a:avLst/>
          </a:prstGeom>
        </p:spPr>
      </p:pic>
      <p:pic>
        <p:nvPicPr>
          <p:cNvPr id="9" name="Image 8">
            <a:extLst>
              <a:ext uri="{FF2B5EF4-FFF2-40B4-BE49-F238E27FC236}">
                <a16:creationId xmlns:a16="http://schemas.microsoft.com/office/drawing/2014/main" id="{CD59863B-8C8E-BD0D-DB4D-2E9A693888D8}"/>
              </a:ext>
            </a:extLst>
          </p:cNvPr>
          <p:cNvPicPr>
            <a:picLocks noChangeAspect="1"/>
          </p:cNvPicPr>
          <p:nvPr/>
        </p:nvPicPr>
        <p:blipFill>
          <a:blip r:embed="rId4"/>
          <a:stretch>
            <a:fillRect/>
          </a:stretch>
        </p:blipFill>
        <p:spPr>
          <a:xfrm>
            <a:off x="101600" y="3629048"/>
            <a:ext cx="10363470" cy="2682851"/>
          </a:xfrm>
          <a:prstGeom prst="rect">
            <a:avLst/>
          </a:prstGeom>
        </p:spPr>
      </p:pic>
    </p:spTree>
    <p:extLst>
      <p:ext uri="{BB962C8B-B14F-4D97-AF65-F5344CB8AC3E}">
        <p14:creationId xmlns:p14="http://schemas.microsoft.com/office/powerpoint/2010/main" val="2297044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A0F4FD-BDF5-5294-51C7-F3F4DFD7CBC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54C4A76-E53B-CEE4-FCC6-7840B473476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CAD457C-06E3-1739-58D0-B189A99192C8}"/>
              </a:ext>
            </a:extLst>
          </p:cNvPr>
          <p:cNvPicPr>
            <a:picLocks noChangeAspect="1"/>
          </p:cNvPicPr>
          <p:nvPr/>
        </p:nvPicPr>
        <p:blipFill>
          <a:blip r:embed="rId3"/>
          <a:stretch>
            <a:fillRect/>
          </a:stretch>
        </p:blipFill>
        <p:spPr>
          <a:xfrm>
            <a:off x="838200" y="156368"/>
            <a:ext cx="10967720" cy="2795394"/>
          </a:xfrm>
          <a:prstGeom prst="rect">
            <a:avLst/>
          </a:prstGeom>
        </p:spPr>
      </p:pic>
      <p:pic>
        <p:nvPicPr>
          <p:cNvPr id="7" name="Image 6">
            <a:extLst>
              <a:ext uri="{FF2B5EF4-FFF2-40B4-BE49-F238E27FC236}">
                <a16:creationId xmlns:a16="http://schemas.microsoft.com/office/drawing/2014/main" id="{4A42EE41-F2B0-5968-2295-013288880604}"/>
              </a:ext>
            </a:extLst>
          </p:cNvPr>
          <p:cNvPicPr>
            <a:picLocks noChangeAspect="1"/>
          </p:cNvPicPr>
          <p:nvPr/>
        </p:nvPicPr>
        <p:blipFill>
          <a:blip r:embed="rId4"/>
          <a:stretch>
            <a:fillRect/>
          </a:stretch>
        </p:blipFill>
        <p:spPr>
          <a:xfrm>
            <a:off x="838200" y="3153568"/>
            <a:ext cx="11134459" cy="2795393"/>
          </a:xfrm>
          <a:prstGeom prst="rect">
            <a:avLst/>
          </a:prstGeom>
        </p:spPr>
      </p:pic>
    </p:spTree>
    <p:extLst>
      <p:ext uri="{BB962C8B-B14F-4D97-AF65-F5344CB8AC3E}">
        <p14:creationId xmlns:p14="http://schemas.microsoft.com/office/powerpoint/2010/main" val="167211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97CF85-C0F2-BD30-DDB6-8DA722E7553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F0C139E-BD86-44A6-83A1-B5DB88A67EB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83EE708-451D-6C55-2647-C656D3793EB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950222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4B9023-2FB1-2DA6-429A-6A428FB595D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42B3693-D604-72D5-6CBF-0808510BC3F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D94CA7E5-0711-0F4D-B853-25C81A37E56A}"/>
              </a:ext>
            </a:extLst>
          </p:cNvPr>
          <p:cNvPicPr>
            <a:picLocks noChangeAspect="1"/>
          </p:cNvPicPr>
          <p:nvPr/>
        </p:nvPicPr>
        <p:blipFill>
          <a:blip r:embed="rId3"/>
          <a:stretch>
            <a:fillRect/>
          </a:stretch>
        </p:blipFill>
        <p:spPr>
          <a:xfrm>
            <a:off x="838200" y="365125"/>
            <a:ext cx="10866120" cy="2731374"/>
          </a:xfrm>
          <a:prstGeom prst="rect">
            <a:avLst/>
          </a:prstGeom>
        </p:spPr>
      </p:pic>
      <p:pic>
        <p:nvPicPr>
          <p:cNvPr id="7" name="Image 6">
            <a:extLst>
              <a:ext uri="{FF2B5EF4-FFF2-40B4-BE49-F238E27FC236}">
                <a16:creationId xmlns:a16="http://schemas.microsoft.com/office/drawing/2014/main" id="{D4844AAD-BA5C-54D5-AA23-253AD8E44A85}"/>
              </a:ext>
            </a:extLst>
          </p:cNvPr>
          <p:cNvPicPr>
            <a:picLocks noChangeAspect="1"/>
          </p:cNvPicPr>
          <p:nvPr/>
        </p:nvPicPr>
        <p:blipFill>
          <a:blip r:embed="rId4"/>
          <a:stretch>
            <a:fillRect/>
          </a:stretch>
        </p:blipFill>
        <p:spPr>
          <a:xfrm>
            <a:off x="1013459" y="3425031"/>
            <a:ext cx="10684585" cy="1756569"/>
          </a:xfrm>
          <a:prstGeom prst="rect">
            <a:avLst/>
          </a:prstGeom>
        </p:spPr>
      </p:pic>
    </p:spTree>
    <p:extLst>
      <p:ext uri="{BB962C8B-B14F-4D97-AF65-F5344CB8AC3E}">
        <p14:creationId xmlns:p14="http://schemas.microsoft.com/office/powerpoint/2010/main" val="19975378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38B2FE-EDDC-D358-4848-E6948F98DE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2DBCA84-D723-ACD3-1FD5-515F1762002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D6F5389-1019-7450-A513-7A2507E53E1E}"/>
              </a:ext>
            </a:extLst>
          </p:cNvPr>
          <p:cNvPicPr>
            <a:picLocks noChangeAspect="1"/>
          </p:cNvPicPr>
          <p:nvPr/>
        </p:nvPicPr>
        <p:blipFill>
          <a:blip r:embed="rId3"/>
          <a:stretch>
            <a:fillRect/>
          </a:stretch>
        </p:blipFill>
        <p:spPr>
          <a:xfrm>
            <a:off x="838200" y="229393"/>
            <a:ext cx="11339431" cy="5947569"/>
          </a:xfrm>
          <a:prstGeom prst="rect">
            <a:avLst/>
          </a:prstGeom>
        </p:spPr>
      </p:pic>
    </p:spTree>
    <p:extLst>
      <p:ext uri="{BB962C8B-B14F-4D97-AF65-F5344CB8AC3E}">
        <p14:creationId xmlns:p14="http://schemas.microsoft.com/office/powerpoint/2010/main" val="29387049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C0C6A1-F2F9-8D80-E242-09060E11A4D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F580502-3AE5-7363-FAA3-509EE3BB74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8A53299-94C0-A8E0-D124-FF810BAF7A4A}"/>
              </a:ext>
            </a:extLst>
          </p:cNvPr>
          <p:cNvPicPr>
            <a:picLocks noChangeAspect="1"/>
          </p:cNvPicPr>
          <p:nvPr/>
        </p:nvPicPr>
        <p:blipFill>
          <a:blip r:embed="rId3"/>
          <a:stretch>
            <a:fillRect/>
          </a:stretch>
        </p:blipFill>
        <p:spPr>
          <a:xfrm>
            <a:off x="838200" y="365125"/>
            <a:ext cx="10785430" cy="5811838"/>
          </a:xfrm>
          <a:prstGeom prst="rect">
            <a:avLst/>
          </a:prstGeom>
        </p:spPr>
      </p:pic>
    </p:spTree>
    <p:extLst>
      <p:ext uri="{BB962C8B-B14F-4D97-AF65-F5344CB8AC3E}">
        <p14:creationId xmlns:p14="http://schemas.microsoft.com/office/powerpoint/2010/main" val="4106096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6DC314-DA22-150A-32EC-D36BA9B8806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05D190-6D81-76F8-EFEE-428204EE2F3B}"/>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F884B58-6B67-8F90-2A1F-36360C2E8EC2}"/>
              </a:ext>
            </a:extLst>
          </p:cNvPr>
          <p:cNvPicPr>
            <a:picLocks noChangeAspect="1"/>
          </p:cNvPicPr>
          <p:nvPr/>
        </p:nvPicPr>
        <p:blipFill>
          <a:blip r:embed="rId3"/>
          <a:stretch>
            <a:fillRect/>
          </a:stretch>
        </p:blipFill>
        <p:spPr>
          <a:xfrm>
            <a:off x="0" y="0"/>
            <a:ext cx="6238240" cy="6732591"/>
          </a:xfrm>
          <a:prstGeom prst="rect">
            <a:avLst/>
          </a:prstGeom>
        </p:spPr>
      </p:pic>
    </p:spTree>
    <p:extLst>
      <p:ext uri="{BB962C8B-B14F-4D97-AF65-F5344CB8AC3E}">
        <p14:creationId xmlns:p14="http://schemas.microsoft.com/office/powerpoint/2010/main" val="198749961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5599</Words>
  <Application>Microsoft Office PowerPoint</Application>
  <PresentationFormat>Grand écran</PresentationFormat>
  <Paragraphs>753</Paragraphs>
  <Slides>82</Slides>
  <Notes>73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82</vt:i4>
      </vt:variant>
    </vt:vector>
  </HeadingPairs>
  <TitlesOfParts>
    <vt:vector size="86" baseType="lpstr">
      <vt:lpstr>Arial</vt:lpstr>
      <vt:lpstr>Calibri</vt:lpstr>
      <vt:lpstr>Calibri Light</vt:lpstr>
      <vt:lpstr>Thème Office</vt:lpstr>
      <vt:lpstr>DEVSECOPS orienté CD, Iac observabilités </vt:lpstr>
      <vt:lpstr>Docker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kubernetes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Patterns de déploiement</vt:lpstr>
      <vt:lpstr>Blue Green</vt:lpstr>
      <vt:lpstr>Canary release</vt:lpstr>
      <vt:lpstr>Infrastructure As Code</vt:lpstr>
      <vt:lpstr>Infrastructure As Code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Infrastructure As Code</vt:lpstr>
      <vt:lpstr>Infrastructure As Code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Observabilité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IaC orienté sécurité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Sécurité coté déploiement devops</vt:lpstr>
      <vt:lpstr>Sécurité coté déploiement devops</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Sitraka</dc:creator>
  <cp:lastModifiedBy>Sitraka</cp:lastModifiedBy>
  <cp:revision>44</cp:revision>
  <dcterms:created xsi:type="dcterms:W3CDTF">2025-01-15T20:25:50Z</dcterms:created>
  <dcterms:modified xsi:type="dcterms:W3CDTF">2025-01-16T04:59:44Z</dcterms:modified>
</cp:coreProperties>
</file>